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64" r:id="rId4"/>
    <p:sldId id="266" r:id="rId5"/>
    <p:sldId id="268" r:id="rId6"/>
    <p:sldId id="269" r:id="rId7"/>
    <p:sldId id="270" r:id="rId8"/>
    <p:sldId id="271" r:id="rId9"/>
    <p:sldId id="274" r:id="rId10"/>
    <p:sldId id="275" r:id="rId11"/>
    <p:sldId id="259" r:id="rId12"/>
    <p:sldId id="260" r:id="rId13"/>
    <p:sldId id="277" r:id="rId14"/>
    <p:sldId id="263" r:id="rId15"/>
    <p:sldId id="272" r:id="rId16"/>
    <p:sldId id="273" r:id="rId17"/>
    <p:sldId id="279" r:id="rId18"/>
    <p:sldId id="281" r:id="rId19"/>
    <p:sldId id="280" r:id="rId20"/>
    <p:sldId id="283" r:id="rId21"/>
    <p:sldId id="278"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83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728188-0FEC-4EFF-BA62-FB9520FE6196}" type="doc">
      <dgm:prSet loTypeId="urn:microsoft.com/office/officeart/2008/layout/VerticalCurvedList" loCatId="list" qsTypeId="urn:microsoft.com/office/officeart/2005/8/quickstyle/simple1" qsCatId="simple" csTypeId="urn:microsoft.com/office/officeart/2005/8/colors/accent2_2" csCatId="accent2" phldr="1"/>
      <dgm:spPr/>
      <dgm:t>
        <a:bodyPr/>
        <a:lstStyle/>
        <a:p>
          <a:endParaRPr lang="en-US"/>
        </a:p>
      </dgm:t>
    </dgm:pt>
    <dgm:pt modelId="{CDEE1690-A33E-40A5-A952-FA4AC943A797}">
      <dgm:prSet phldrT="[Text]" custT="1"/>
      <dgm:spPr/>
      <dgm:t>
        <a:bodyPr/>
        <a:lstStyle/>
        <a:p>
          <a:r>
            <a:rPr lang="en-US" sz="2600">
              <a:latin typeface="Times New Roman" pitchFamily="18" charset="0"/>
              <a:cs typeface="Times New Roman" pitchFamily="18" charset="0"/>
            </a:rPr>
            <a:t>Tỉ lệ sinh viên thôi học sau một năm nhập học </a:t>
          </a:r>
          <a:r>
            <a:rPr lang="en-US" sz="2600" b="1">
              <a:solidFill>
                <a:srgbClr val="C00000"/>
              </a:solidFill>
              <a:latin typeface="Times New Roman" pitchFamily="18" charset="0"/>
              <a:cs typeface="Times New Roman" pitchFamily="18" charset="0"/>
            </a:rPr>
            <a:t>thấp hơn 20%</a:t>
          </a:r>
        </a:p>
      </dgm:t>
    </dgm:pt>
    <dgm:pt modelId="{E12183AD-45E0-4271-8FDA-E7FB89EE4DCE}" type="parTrans" cxnId="{07D514EC-BC6A-453E-8E6B-8DA9E2A5F702}">
      <dgm:prSet/>
      <dgm:spPr/>
      <dgm:t>
        <a:bodyPr/>
        <a:lstStyle/>
        <a:p>
          <a:endParaRPr lang="en-US"/>
        </a:p>
      </dgm:t>
    </dgm:pt>
    <dgm:pt modelId="{E88D6417-83F5-4084-8DD2-CD9FEE612C14}" type="sibTrans" cxnId="{07D514EC-BC6A-453E-8E6B-8DA9E2A5F702}">
      <dgm:prSet/>
      <dgm:spPr/>
      <dgm:t>
        <a:bodyPr/>
        <a:lstStyle/>
        <a:p>
          <a:endParaRPr lang="en-US"/>
        </a:p>
      </dgm:t>
    </dgm:pt>
    <dgm:pt modelId="{0CECF037-AE45-4F45-9E8E-FD2EF356C182}">
      <dgm:prSet phldrT="[Text]" custT="1"/>
      <dgm:spPr/>
      <dgm:t>
        <a:bodyPr/>
        <a:lstStyle/>
        <a:p>
          <a:r>
            <a:rPr lang="en-US" sz="2600"/>
            <a:t>Tỉ lệ sinh viên đạt trình độ </a:t>
          </a:r>
          <a:r>
            <a:rPr lang="en-US" sz="2600" smtClean="0"/>
            <a:t>Kỹ sư thực hành loại </a:t>
          </a:r>
          <a:r>
            <a:rPr lang="en-US" sz="2600"/>
            <a:t>khá trở lên </a:t>
          </a:r>
          <a:r>
            <a:rPr lang="en-US" sz="2600" b="1">
              <a:solidFill>
                <a:srgbClr val="C00000"/>
              </a:solidFill>
            </a:rPr>
            <a:t>cao h</a:t>
          </a:r>
          <a:r>
            <a:rPr lang="vi-VN" sz="2600" b="1">
              <a:solidFill>
                <a:srgbClr val="C00000"/>
              </a:solidFill>
            </a:rPr>
            <a:t>ơ</a:t>
          </a:r>
          <a:r>
            <a:rPr lang="en-US" sz="2600" b="1">
              <a:solidFill>
                <a:srgbClr val="C00000"/>
              </a:solidFill>
            </a:rPr>
            <a:t>n 10 %</a:t>
          </a:r>
        </a:p>
      </dgm:t>
    </dgm:pt>
    <dgm:pt modelId="{E13A4AEC-2243-4709-A37F-8FA2CBB391E7}" type="parTrans" cxnId="{A1D51DF2-BB6F-442D-AABC-297FE84D9086}">
      <dgm:prSet/>
      <dgm:spPr/>
      <dgm:t>
        <a:bodyPr/>
        <a:lstStyle/>
        <a:p>
          <a:endParaRPr lang="en-US"/>
        </a:p>
      </dgm:t>
    </dgm:pt>
    <dgm:pt modelId="{D4DFDC1E-E579-4928-A66F-64C2DC7415BF}" type="sibTrans" cxnId="{A1D51DF2-BB6F-442D-AABC-297FE84D9086}">
      <dgm:prSet/>
      <dgm:spPr/>
      <dgm:t>
        <a:bodyPr/>
        <a:lstStyle/>
        <a:p>
          <a:endParaRPr lang="en-US"/>
        </a:p>
      </dgm:t>
    </dgm:pt>
    <dgm:pt modelId="{178B7A6E-1772-429F-A403-32C75C66091F}">
      <dgm:prSet phldrT="[Text]" custT="1"/>
      <dgm:spPr/>
      <dgm:t>
        <a:bodyPr/>
        <a:lstStyle/>
        <a:p>
          <a:r>
            <a:rPr lang="en-US" sz="2600"/>
            <a:t>Tỉ lệ sinh viên tốt nghiệp có việc làm </a:t>
          </a:r>
          <a:r>
            <a:rPr lang="en-US" sz="2600" b="1">
              <a:solidFill>
                <a:srgbClr val="C00000"/>
              </a:solidFill>
            </a:rPr>
            <a:t>cao h</a:t>
          </a:r>
          <a:r>
            <a:rPr lang="vi-VN" sz="2600" b="1">
              <a:solidFill>
                <a:srgbClr val="C00000"/>
              </a:solidFill>
            </a:rPr>
            <a:t>ơ</a:t>
          </a:r>
          <a:r>
            <a:rPr lang="en-US" sz="2600" b="1" smtClean="0">
              <a:solidFill>
                <a:srgbClr val="C00000"/>
              </a:solidFill>
            </a:rPr>
            <a:t>n 80</a:t>
          </a:r>
          <a:r>
            <a:rPr lang="en-US" sz="2600" b="1">
              <a:solidFill>
                <a:srgbClr val="C00000"/>
              </a:solidFill>
            </a:rPr>
            <a:t>%</a:t>
          </a:r>
        </a:p>
      </dgm:t>
    </dgm:pt>
    <dgm:pt modelId="{5715FBFC-7143-4016-B28F-776D4E58CC64}" type="parTrans" cxnId="{ECD96D71-E513-4501-B43C-2ABA9227813D}">
      <dgm:prSet/>
      <dgm:spPr/>
      <dgm:t>
        <a:bodyPr/>
        <a:lstStyle/>
        <a:p>
          <a:endParaRPr lang="en-US"/>
        </a:p>
      </dgm:t>
    </dgm:pt>
    <dgm:pt modelId="{FFA211D2-F071-405C-ACC9-9617AD8780EF}" type="sibTrans" cxnId="{ECD96D71-E513-4501-B43C-2ABA9227813D}">
      <dgm:prSet/>
      <dgm:spPr/>
      <dgm:t>
        <a:bodyPr/>
        <a:lstStyle/>
        <a:p>
          <a:endParaRPr lang="en-US"/>
        </a:p>
      </dgm:t>
    </dgm:pt>
    <dgm:pt modelId="{F7A0FED7-C6D0-4E1B-9C79-505A151AB0C1}">
      <dgm:prSet phldrT="[Text]"/>
      <dgm:spPr/>
      <dgm:t>
        <a:bodyPr/>
        <a:lstStyle/>
        <a:p>
          <a:r>
            <a:rPr lang="en-US"/>
            <a:t>Tuân thủ các yêu cầu luật định đối với ngành đào tạo.</a:t>
          </a:r>
        </a:p>
      </dgm:t>
    </dgm:pt>
    <dgm:pt modelId="{F1F0B6A0-E590-42FB-8BD4-CE25F962115A}" type="parTrans" cxnId="{591F2731-8EFB-41F8-8D6D-D98A4347E255}">
      <dgm:prSet/>
      <dgm:spPr/>
      <dgm:t>
        <a:bodyPr/>
        <a:lstStyle/>
        <a:p>
          <a:endParaRPr lang="en-US"/>
        </a:p>
      </dgm:t>
    </dgm:pt>
    <dgm:pt modelId="{346A20C5-B277-499A-BC7C-712C2D1944AF}" type="sibTrans" cxnId="{591F2731-8EFB-41F8-8D6D-D98A4347E255}">
      <dgm:prSet/>
      <dgm:spPr/>
      <dgm:t>
        <a:bodyPr/>
        <a:lstStyle/>
        <a:p>
          <a:endParaRPr lang="en-US"/>
        </a:p>
      </dgm:t>
    </dgm:pt>
    <dgm:pt modelId="{E62E5C3B-31AC-4DC8-B508-97465848B47E}" type="pres">
      <dgm:prSet presAssocID="{B1728188-0FEC-4EFF-BA62-FB9520FE6196}" presName="Name0" presStyleCnt="0">
        <dgm:presLayoutVars>
          <dgm:chMax val="7"/>
          <dgm:chPref val="7"/>
          <dgm:dir/>
        </dgm:presLayoutVars>
      </dgm:prSet>
      <dgm:spPr/>
      <dgm:t>
        <a:bodyPr/>
        <a:lstStyle/>
        <a:p>
          <a:endParaRPr lang="en-US"/>
        </a:p>
      </dgm:t>
    </dgm:pt>
    <dgm:pt modelId="{BC7CEB33-DB5F-405E-8427-33BDBF18152D}" type="pres">
      <dgm:prSet presAssocID="{B1728188-0FEC-4EFF-BA62-FB9520FE6196}" presName="Name1" presStyleCnt="0"/>
      <dgm:spPr/>
    </dgm:pt>
    <dgm:pt modelId="{2C7E23AC-CAF8-4C66-B8C7-1BF459BCB18D}" type="pres">
      <dgm:prSet presAssocID="{B1728188-0FEC-4EFF-BA62-FB9520FE6196}" presName="cycle" presStyleCnt="0"/>
      <dgm:spPr/>
    </dgm:pt>
    <dgm:pt modelId="{F3CDCC15-115B-4F4F-ADBA-D4A4E752660E}" type="pres">
      <dgm:prSet presAssocID="{B1728188-0FEC-4EFF-BA62-FB9520FE6196}" presName="srcNode" presStyleLbl="node1" presStyleIdx="0" presStyleCnt="4"/>
      <dgm:spPr/>
    </dgm:pt>
    <dgm:pt modelId="{65D6A4DE-D031-4B0A-AA03-DF87F777F362}" type="pres">
      <dgm:prSet presAssocID="{B1728188-0FEC-4EFF-BA62-FB9520FE6196}" presName="conn" presStyleLbl="parChTrans1D2" presStyleIdx="0" presStyleCnt="1"/>
      <dgm:spPr/>
      <dgm:t>
        <a:bodyPr/>
        <a:lstStyle/>
        <a:p>
          <a:endParaRPr lang="en-US"/>
        </a:p>
      </dgm:t>
    </dgm:pt>
    <dgm:pt modelId="{FF2D6DFB-1A36-41D9-A913-7402C42BA526}" type="pres">
      <dgm:prSet presAssocID="{B1728188-0FEC-4EFF-BA62-FB9520FE6196}" presName="extraNode" presStyleLbl="node1" presStyleIdx="0" presStyleCnt="4"/>
      <dgm:spPr/>
    </dgm:pt>
    <dgm:pt modelId="{B36DF5E4-9C77-4E45-A319-D7C454CF4F6D}" type="pres">
      <dgm:prSet presAssocID="{B1728188-0FEC-4EFF-BA62-FB9520FE6196}" presName="dstNode" presStyleLbl="node1" presStyleIdx="0" presStyleCnt="4"/>
      <dgm:spPr/>
    </dgm:pt>
    <dgm:pt modelId="{35E44472-33C0-43DF-BA1B-64DC4A2E8CF0}" type="pres">
      <dgm:prSet presAssocID="{CDEE1690-A33E-40A5-A952-FA4AC943A797}" presName="text_1" presStyleLbl="node1" presStyleIdx="0" presStyleCnt="4">
        <dgm:presLayoutVars>
          <dgm:bulletEnabled val="1"/>
        </dgm:presLayoutVars>
      </dgm:prSet>
      <dgm:spPr/>
      <dgm:t>
        <a:bodyPr/>
        <a:lstStyle/>
        <a:p>
          <a:endParaRPr lang="en-US"/>
        </a:p>
      </dgm:t>
    </dgm:pt>
    <dgm:pt modelId="{B29C1E89-ABF6-4A76-A0C1-F7ACD00F9C9F}" type="pres">
      <dgm:prSet presAssocID="{CDEE1690-A33E-40A5-A952-FA4AC943A797}" presName="accent_1" presStyleCnt="0"/>
      <dgm:spPr/>
    </dgm:pt>
    <dgm:pt modelId="{549488E6-00D9-45F0-AFAF-C7FE5148596B}" type="pres">
      <dgm:prSet presAssocID="{CDEE1690-A33E-40A5-A952-FA4AC943A797}" presName="accentRepeatNode" presStyleLbl="solidFgAcc1" presStyleIdx="0" presStyleCnt="4"/>
      <dgm:spPr/>
    </dgm:pt>
    <dgm:pt modelId="{AC19E9E9-600C-410A-A00F-AC806CFC903B}" type="pres">
      <dgm:prSet presAssocID="{0CECF037-AE45-4F45-9E8E-FD2EF356C182}" presName="text_2" presStyleLbl="node1" presStyleIdx="1" presStyleCnt="4">
        <dgm:presLayoutVars>
          <dgm:bulletEnabled val="1"/>
        </dgm:presLayoutVars>
      </dgm:prSet>
      <dgm:spPr/>
      <dgm:t>
        <a:bodyPr/>
        <a:lstStyle/>
        <a:p>
          <a:endParaRPr lang="en-US"/>
        </a:p>
      </dgm:t>
    </dgm:pt>
    <dgm:pt modelId="{57E749DC-FB18-462D-B975-3CE97CBDA76E}" type="pres">
      <dgm:prSet presAssocID="{0CECF037-AE45-4F45-9E8E-FD2EF356C182}" presName="accent_2" presStyleCnt="0"/>
      <dgm:spPr/>
    </dgm:pt>
    <dgm:pt modelId="{82D62544-7BB7-41C5-BDB1-1E057202CF41}" type="pres">
      <dgm:prSet presAssocID="{0CECF037-AE45-4F45-9E8E-FD2EF356C182}" presName="accentRepeatNode" presStyleLbl="solidFgAcc1" presStyleIdx="1" presStyleCnt="4"/>
      <dgm:spPr/>
    </dgm:pt>
    <dgm:pt modelId="{B2B67F61-580E-4AD5-9C77-0A7D394B81B5}" type="pres">
      <dgm:prSet presAssocID="{178B7A6E-1772-429F-A403-32C75C66091F}" presName="text_3" presStyleLbl="node1" presStyleIdx="2" presStyleCnt="4" custScaleX="101984">
        <dgm:presLayoutVars>
          <dgm:bulletEnabled val="1"/>
        </dgm:presLayoutVars>
      </dgm:prSet>
      <dgm:spPr/>
      <dgm:t>
        <a:bodyPr/>
        <a:lstStyle/>
        <a:p>
          <a:endParaRPr lang="en-US"/>
        </a:p>
      </dgm:t>
    </dgm:pt>
    <dgm:pt modelId="{76FE3549-9FA0-437A-A74C-DBC9B671828D}" type="pres">
      <dgm:prSet presAssocID="{178B7A6E-1772-429F-A403-32C75C66091F}" presName="accent_3" presStyleCnt="0"/>
      <dgm:spPr/>
    </dgm:pt>
    <dgm:pt modelId="{A9F6CC8A-6A9B-49BF-BE28-231150913235}" type="pres">
      <dgm:prSet presAssocID="{178B7A6E-1772-429F-A403-32C75C66091F}" presName="accentRepeatNode" presStyleLbl="solidFgAcc1" presStyleIdx="2" presStyleCnt="4"/>
      <dgm:spPr/>
    </dgm:pt>
    <dgm:pt modelId="{C6D317B2-8E94-4623-9EAE-5C84F22DF00B}" type="pres">
      <dgm:prSet presAssocID="{F7A0FED7-C6D0-4E1B-9C79-505A151AB0C1}" presName="text_4" presStyleLbl="node1" presStyleIdx="3" presStyleCnt="4">
        <dgm:presLayoutVars>
          <dgm:bulletEnabled val="1"/>
        </dgm:presLayoutVars>
      </dgm:prSet>
      <dgm:spPr/>
      <dgm:t>
        <a:bodyPr/>
        <a:lstStyle/>
        <a:p>
          <a:endParaRPr lang="en-US"/>
        </a:p>
      </dgm:t>
    </dgm:pt>
    <dgm:pt modelId="{4F4A13AF-C161-4379-95D3-D2E83EE67E94}" type="pres">
      <dgm:prSet presAssocID="{F7A0FED7-C6D0-4E1B-9C79-505A151AB0C1}" presName="accent_4" presStyleCnt="0"/>
      <dgm:spPr/>
    </dgm:pt>
    <dgm:pt modelId="{9F7462B1-F2D0-4015-A625-778925D4BB2F}" type="pres">
      <dgm:prSet presAssocID="{F7A0FED7-C6D0-4E1B-9C79-505A151AB0C1}" presName="accentRepeatNode" presStyleLbl="solidFgAcc1" presStyleIdx="3" presStyleCnt="4"/>
      <dgm:spPr/>
    </dgm:pt>
  </dgm:ptLst>
  <dgm:cxnLst>
    <dgm:cxn modelId="{AFAEC36A-6D4D-4E61-A871-6128703CBAA6}" type="presOf" srcId="{F7A0FED7-C6D0-4E1B-9C79-505A151AB0C1}" destId="{C6D317B2-8E94-4623-9EAE-5C84F22DF00B}" srcOrd="0" destOrd="0" presId="urn:microsoft.com/office/officeart/2008/layout/VerticalCurvedList"/>
    <dgm:cxn modelId="{07D514EC-BC6A-453E-8E6B-8DA9E2A5F702}" srcId="{B1728188-0FEC-4EFF-BA62-FB9520FE6196}" destId="{CDEE1690-A33E-40A5-A952-FA4AC943A797}" srcOrd="0" destOrd="0" parTransId="{E12183AD-45E0-4271-8FDA-E7FB89EE4DCE}" sibTransId="{E88D6417-83F5-4084-8DD2-CD9FEE612C14}"/>
    <dgm:cxn modelId="{7D2B140C-A8CE-499F-A70D-7B23DCB5EDA2}" type="presOf" srcId="{0CECF037-AE45-4F45-9E8E-FD2EF356C182}" destId="{AC19E9E9-600C-410A-A00F-AC806CFC903B}" srcOrd="0" destOrd="0" presId="urn:microsoft.com/office/officeart/2008/layout/VerticalCurvedList"/>
    <dgm:cxn modelId="{A1D51DF2-BB6F-442D-AABC-297FE84D9086}" srcId="{B1728188-0FEC-4EFF-BA62-FB9520FE6196}" destId="{0CECF037-AE45-4F45-9E8E-FD2EF356C182}" srcOrd="1" destOrd="0" parTransId="{E13A4AEC-2243-4709-A37F-8FA2CBB391E7}" sibTransId="{D4DFDC1E-E579-4928-A66F-64C2DC7415BF}"/>
    <dgm:cxn modelId="{FEFFBC1A-D0FA-478D-9775-023D84F95195}" type="presOf" srcId="{E88D6417-83F5-4084-8DD2-CD9FEE612C14}" destId="{65D6A4DE-D031-4B0A-AA03-DF87F777F362}" srcOrd="0" destOrd="0" presId="urn:microsoft.com/office/officeart/2008/layout/VerticalCurvedList"/>
    <dgm:cxn modelId="{5CF13E82-47FE-4404-A488-A36CA988AEF4}" type="presOf" srcId="{CDEE1690-A33E-40A5-A952-FA4AC943A797}" destId="{35E44472-33C0-43DF-BA1B-64DC4A2E8CF0}" srcOrd="0" destOrd="0" presId="urn:microsoft.com/office/officeart/2008/layout/VerticalCurvedList"/>
    <dgm:cxn modelId="{C5B85E94-8AE3-42CF-982D-8B62BE51EA35}" type="presOf" srcId="{B1728188-0FEC-4EFF-BA62-FB9520FE6196}" destId="{E62E5C3B-31AC-4DC8-B508-97465848B47E}" srcOrd="0" destOrd="0" presId="urn:microsoft.com/office/officeart/2008/layout/VerticalCurvedList"/>
    <dgm:cxn modelId="{591F2731-8EFB-41F8-8D6D-D98A4347E255}" srcId="{B1728188-0FEC-4EFF-BA62-FB9520FE6196}" destId="{F7A0FED7-C6D0-4E1B-9C79-505A151AB0C1}" srcOrd="3" destOrd="0" parTransId="{F1F0B6A0-E590-42FB-8BD4-CE25F962115A}" sibTransId="{346A20C5-B277-499A-BC7C-712C2D1944AF}"/>
    <dgm:cxn modelId="{EDB0E8BA-162B-4DA7-A6A7-87DAAEEE1921}" type="presOf" srcId="{178B7A6E-1772-429F-A403-32C75C66091F}" destId="{B2B67F61-580E-4AD5-9C77-0A7D394B81B5}" srcOrd="0" destOrd="0" presId="urn:microsoft.com/office/officeart/2008/layout/VerticalCurvedList"/>
    <dgm:cxn modelId="{ECD96D71-E513-4501-B43C-2ABA9227813D}" srcId="{B1728188-0FEC-4EFF-BA62-FB9520FE6196}" destId="{178B7A6E-1772-429F-A403-32C75C66091F}" srcOrd="2" destOrd="0" parTransId="{5715FBFC-7143-4016-B28F-776D4E58CC64}" sibTransId="{FFA211D2-F071-405C-ACC9-9617AD8780EF}"/>
    <dgm:cxn modelId="{40156E02-72BD-4389-A736-F7259FA2E38C}" type="presParOf" srcId="{E62E5C3B-31AC-4DC8-B508-97465848B47E}" destId="{BC7CEB33-DB5F-405E-8427-33BDBF18152D}" srcOrd="0" destOrd="0" presId="urn:microsoft.com/office/officeart/2008/layout/VerticalCurvedList"/>
    <dgm:cxn modelId="{B4B3D3CB-098C-4C59-AC59-5114CF8A360D}" type="presParOf" srcId="{BC7CEB33-DB5F-405E-8427-33BDBF18152D}" destId="{2C7E23AC-CAF8-4C66-B8C7-1BF459BCB18D}" srcOrd="0" destOrd="0" presId="urn:microsoft.com/office/officeart/2008/layout/VerticalCurvedList"/>
    <dgm:cxn modelId="{97547E6B-9988-468F-B3FF-D95A65FCD11F}" type="presParOf" srcId="{2C7E23AC-CAF8-4C66-B8C7-1BF459BCB18D}" destId="{F3CDCC15-115B-4F4F-ADBA-D4A4E752660E}" srcOrd="0" destOrd="0" presId="urn:microsoft.com/office/officeart/2008/layout/VerticalCurvedList"/>
    <dgm:cxn modelId="{282FBA04-95E6-412B-B7CB-8F4A6F429593}" type="presParOf" srcId="{2C7E23AC-CAF8-4C66-B8C7-1BF459BCB18D}" destId="{65D6A4DE-D031-4B0A-AA03-DF87F777F362}" srcOrd="1" destOrd="0" presId="urn:microsoft.com/office/officeart/2008/layout/VerticalCurvedList"/>
    <dgm:cxn modelId="{D7C51CF2-90C2-4A0D-B923-2344BDC03B5D}" type="presParOf" srcId="{2C7E23AC-CAF8-4C66-B8C7-1BF459BCB18D}" destId="{FF2D6DFB-1A36-41D9-A913-7402C42BA526}" srcOrd="2" destOrd="0" presId="urn:microsoft.com/office/officeart/2008/layout/VerticalCurvedList"/>
    <dgm:cxn modelId="{7CA00E98-3612-4840-B11E-02867D4C64D9}" type="presParOf" srcId="{2C7E23AC-CAF8-4C66-B8C7-1BF459BCB18D}" destId="{B36DF5E4-9C77-4E45-A319-D7C454CF4F6D}" srcOrd="3" destOrd="0" presId="urn:microsoft.com/office/officeart/2008/layout/VerticalCurvedList"/>
    <dgm:cxn modelId="{E5D35A5C-099C-48DB-8D19-05A8970F6D4E}" type="presParOf" srcId="{BC7CEB33-DB5F-405E-8427-33BDBF18152D}" destId="{35E44472-33C0-43DF-BA1B-64DC4A2E8CF0}" srcOrd="1" destOrd="0" presId="urn:microsoft.com/office/officeart/2008/layout/VerticalCurvedList"/>
    <dgm:cxn modelId="{2F83685F-3642-4E9F-BFFA-5C57901B0A73}" type="presParOf" srcId="{BC7CEB33-DB5F-405E-8427-33BDBF18152D}" destId="{B29C1E89-ABF6-4A76-A0C1-F7ACD00F9C9F}" srcOrd="2" destOrd="0" presId="urn:microsoft.com/office/officeart/2008/layout/VerticalCurvedList"/>
    <dgm:cxn modelId="{1A0110BE-F24B-48CD-8AF2-0EE5BBD61752}" type="presParOf" srcId="{B29C1E89-ABF6-4A76-A0C1-F7ACD00F9C9F}" destId="{549488E6-00D9-45F0-AFAF-C7FE5148596B}" srcOrd="0" destOrd="0" presId="urn:microsoft.com/office/officeart/2008/layout/VerticalCurvedList"/>
    <dgm:cxn modelId="{7FF95DF5-841E-4A15-983F-3A36ABA994EC}" type="presParOf" srcId="{BC7CEB33-DB5F-405E-8427-33BDBF18152D}" destId="{AC19E9E9-600C-410A-A00F-AC806CFC903B}" srcOrd="3" destOrd="0" presId="urn:microsoft.com/office/officeart/2008/layout/VerticalCurvedList"/>
    <dgm:cxn modelId="{0EEDC903-D14A-4950-AFDC-BFB7F0A79E5B}" type="presParOf" srcId="{BC7CEB33-DB5F-405E-8427-33BDBF18152D}" destId="{57E749DC-FB18-462D-B975-3CE97CBDA76E}" srcOrd="4" destOrd="0" presId="urn:microsoft.com/office/officeart/2008/layout/VerticalCurvedList"/>
    <dgm:cxn modelId="{10E3FD49-64F0-48E2-A4C9-48361DD3C0C3}" type="presParOf" srcId="{57E749DC-FB18-462D-B975-3CE97CBDA76E}" destId="{82D62544-7BB7-41C5-BDB1-1E057202CF41}" srcOrd="0" destOrd="0" presId="urn:microsoft.com/office/officeart/2008/layout/VerticalCurvedList"/>
    <dgm:cxn modelId="{F5771BBC-1A9F-45FC-B350-85501EA66180}" type="presParOf" srcId="{BC7CEB33-DB5F-405E-8427-33BDBF18152D}" destId="{B2B67F61-580E-4AD5-9C77-0A7D394B81B5}" srcOrd="5" destOrd="0" presId="urn:microsoft.com/office/officeart/2008/layout/VerticalCurvedList"/>
    <dgm:cxn modelId="{DCDED7B2-F68E-4245-98E3-7AA91EFB3EE4}" type="presParOf" srcId="{BC7CEB33-DB5F-405E-8427-33BDBF18152D}" destId="{76FE3549-9FA0-437A-A74C-DBC9B671828D}" srcOrd="6" destOrd="0" presId="urn:microsoft.com/office/officeart/2008/layout/VerticalCurvedList"/>
    <dgm:cxn modelId="{DA17A704-E02D-4C3C-AD73-BE11801D9C2E}" type="presParOf" srcId="{76FE3549-9FA0-437A-A74C-DBC9B671828D}" destId="{A9F6CC8A-6A9B-49BF-BE28-231150913235}" srcOrd="0" destOrd="0" presId="urn:microsoft.com/office/officeart/2008/layout/VerticalCurvedList"/>
    <dgm:cxn modelId="{F21A7FA2-123F-45F5-883C-31CDC1C89136}" type="presParOf" srcId="{BC7CEB33-DB5F-405E-8427-33BDBF18152D}" destId="{C6D317B2-8E94-4623-9EAE-5C84F22DF00B}" srcOrd="7" destOrd="0" presId="urn:microsoft.com/office/officeart/2008/layout/VerticalCurvedList"/>
    <dgm:cxn modelId="{3E0E1CEF-BC2B-49C0-9951-7E3DBBEF9738}" type="presParOf" srcId="{BC7CEB33-DB5F-405E-8427-33BDBF18152D}" destId="{4F4A13AF-C161-4379-95D3-D2E83EE67E94}" srcOrd="8" destOrd="0" presId="urn:microsoft.com/office/officeart/2008/layout/VerticalCurvedList"/>
    <dgm:cxn modelId="{2AF881D1-8D86-4648-9220-6DBC6C73FE0A}" type="presParOf" srcId="{4F4A13AF-C161-4379-95D3-D2E83EE67E94}" destId="{9F7462B1-F2D0-4015-A625-778925D4BB2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6A4DE-D031-4B0A-AA03-DF87F777F362}">
      <dsp:nvSpPr>
        <dsp:cNvPr id="0" name=""/>
        <dsp:cNvSpPr/>
      </dsp:nvSpPr>
      <dsp:spPr>
        <a:xfrm>
          <a:off x="-6039878" y="-918479"/>
          <a:ext cx="7145558" cy="7145558"/>
        </a:xfrm>
        <a:prstGeom prst="blockArc">
          <a:avLst>
            <a:gd name="adj1" fmla="val 18900000"/>
            <a:gd name="adj2" fmla="val 2700000"/>
            <a:gd name="adj3" fmla="val 302"/>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E44472-33C0-43DF-BA1B-64DC4A2E8CF0}">
      <dsp:nvSpPr>
        <dsp:cNvPr id="0" name=""/>
        <dsp:cNvSpPr/>
      </dsp:nvSpPr>
      <dsp:spPr>
        <a:xfrm>
          <a:off x="560861" y="408125"/>
          <a:ext cx="8013669" cy="816675"/>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8236" tIns="66040" rIns="66040" bIns="66040" numCol="1" spcCol="1270" anchor="ctr" anchorCtr="0">
          <a:noAutofit/>
        </a:bodyPr>
        <a:lstStyle/>
        <a:p>
          <a:pPr lvl="0" algn="l" defTabSz="1155700">
            <a:lnSpc>
              <a:spcPct val="90000"/>
            </a:lnSpc>
            <a:spcBef>
              <a:spcPct val="0"/>
            </a:spcBef>
            <a:spcAft>
              <a:spcPct val="35000"/>
            </a:spcAft>
          </a:pPr>
          <a:r>
            <a:rPr lang="en-US" sz="2600" kern="1200">
              <a:latin typeface="Times New Roman" pitchFamily="18" charset="0"/>
              <a:cs typeface="Times New Roman" pitchFamily="18" charset="0"/>
            </a:rPr>
            <a:t>Tỉ lệ sinh viên thôi học sau một năm nhập học </a:t>
          </a:r>
          <a:r>
            <a:rPr lang="en-US" sz="2600" b="1" kern="1200">
              <a:solidFill>
                <a:srgbClr val="C00000"/>
              </a:solidFill>
              <a:latin typeface="Times New Roman" pitchFamily="18" charset="0"/>
              <a:cs typeface="Times New Roman" pitchFamily="18" charset="0"/>
            </a:rPr>
            <a:t>thấp hơn 20%</a:t>
          </a:r>
        </a:p>
      </dsp:txBody>
      <dsp:txXfrm>
        <a:off x="560861" y="408125"/>
        <a:ext cx="8013669" cy="816675"/>
      </dsp:txXfrm>
    </dsp:sp>
    <dsp:sp modelId="{549488E6-00D9-45F0-AFAF-C7FE5148596B}">
      <dsp:nvSpPr>
        <dsp:cNvPr id="0" name=""/>
        <dsp:cNvSpPr/>
      </dsp:nvSpPr>
      <dsp:spPr>
        <a:xfrm>
          <a:off x="50439" y="306040"/>
          <a:ext cx="1020843" cy="102084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19E9E9-600C-410A-A00F-AC806CFC903B}">
      <dsp:nvSpPr>
        <dsp:cNvPr id="0" name=""/>
        <dsp:cNvSpPr/>
      </dsp:nvSpPr>
      <dsp:spPr>
        <a:xfrm>
          <a:off x="1029079" y="1633350"/>
          <a:ext cx="7545451" cy="816675"/>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8236" tIns="66040" rIns="66040" bIns="66040" numCol="1" spcCol="1270" anchor="ctr" anchorCtr="0">
          <a:noAutofit/>
        </a:bodyPr>
        <a:lstStyle/>
        <a:p>
          <a:pPr lvl="0" algn="l" defTabSz="1155700">
            <a:lnSpc>
              <a:spcPct val="90000"/>
            </a:lnSpc>
            <a:spcBef>
              <a:spcPct val="0"/>
            </a:spcBef>
            <a:spcAft>
              <a:spcPct val="35000"/>
            </a:spcAft>
          </a:pPr>
          <a:r>
            <a:rPr lang="en-US" sz="2600" kern="1200"/>
            <a:t>Tỉ lệ sinh viên đạt trình độ </a:t>
          </a:r>
          <a:r>
            <a:rPr lang="en-US" sz="2600" kern="1200" smtClean="0"/>
            <a:t>Kỹ sư thực hành loại </a:t>
          </a:r>
          <a:r>
            <a:rPr lang="en-US" sz="2600" kern="1200"/>
            <a:t>khá trở lên </a:t>
          </a:r>
          <a:r>
            <a:rPr lang="en-US" sz="2600" b="1" kern="1200">
              <a:solidFill>
                <a:srgbClr val="C00000"/>
              </a:solidFill>
            </a:rPr>
            <a:t>cao h</a:t>
          </a:r>
          <a:r>
            <a:rPr lang="vi-VN" sz="2600" b="1" kern="1200">
              <a:solidFill>
                <a:srgbClr val="C00000"/>
              </a:solidFill>
            </a:rPr>
            <a:t>ơ</a:t>
          </a:r>
          <a:r>
            <a:rPr lang="en-US" sz="2600" b="1" kern="1200">
              <a:solidFill>
                <a:srgbClr val="C00000"/>
              </a:solidFill>
            </a:rPr>
            <a:t>n 10 %</a:t>
          </a:r>
        </a:p>
      </dsp:txBody>
      <dsp:txXfrm>
        <a:off x="1029079" y="1633350"/>
        <a:ext cx="7545451" cy="816675"/>
      </dsp:txXfrm>
    </dsp:sp>
    <dsp:sp modelId="{82D62544-7BB7-41C5-BDB1-1E057202CF41}">
      <dsp:nvSpPr>
        <dsp:cNvPr id="0" name=""/>
        <dsp:cNvSpPr/>
      </dsp:nvSpPr>
      <dsp:spPr>
        <a:xfrm>
          <a:off x="518657" y="1531265"/>
          <a:ext cx="1020843" cy="102084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B67F61-580E-4AD5-9C77-0A7D394B81B5}">
      <dsp:nvSpPr>
        <dsp:cNvPr id="0" name=""/>
        <dsp:cNvSpPr/>
      </dsp:nvSpPr>
      <dsp:spPr>
        <a:xfrm>
          <a:off x="954228" y="2858574"/>
          <a:ext cx="7695152" cy="816675"/>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8236" tIns="66040" rIns="66040" bIns="66040" numCol="1" spcCol="1270" anchor="ctr" anchorCtr="0">
          <a:noAutofit/>
        </a:bodyPr>
        <a:lstStyle/>
        <a:p>
          <a:pPr lvl="0" algn="l" defTabSz="1155700">
            <a:lnSpc>
              <a:spcPct val="90000"/>
            </a:lnSpc>
            <a:spcBef>
              <a:spcPct val="0"/>
            </a:spcBef>
            <a:spcAft>
              <a:spcPct val="35000"/>
            </a:spcAft>
          </a:pPr>
          <a:r>
            <a:rPr lang="en-US" sz="2600" kern="1200"/>
            <a:t>Tỉ lệ sinh viên tốt nghiệp có việc làm </a:t>
          </a:r>
          <a:r>
            <a:rPr lang="en-US" sz="2600" b="1" kern="1200">
              <a:solidFill>
                <a:srgbClr val="C00000"/>
              </a:solidFill>
            </a:rPr>
            <a:t>cao h</a:t>
          </a:r>
          <a:r>
            <a:rPr lang="vi-VN" sz="2600" b="1" kern="1200">
              <a:solidFill>
                <a:srgbClr val="C00000"/>
              </a:solidFill>
            </a:rPr>
            <a:t>ơ</a:t>
          </a:r>
          <a:r>
            <a:rPr lang="en-US" sz="2600" b="1" kern="1200" smtClean="0">
              <a:solidFill>
                <a:srgbClr val="C00000"/>
              </a:solidFill>
            </a:rPr>
            <a:t>n 80</a:t>
          </a:r>
          <a:r>
            <a:rPr lang="en-US" sz="2600" b="1" kern="1200">
              <a:solidFill>
                <a:srgbClr val="C00000"/>
              </a:solidFill>
            </a:rPr>
            <a:t>%</a:t>
          </a:r>
        </a:p>
      </dsp:txBody>
      <dsp:txXfrm>
        <a:off x="954228" y="2858574"/>
        <a:ext cx="7695152" cy="816675"/>
      </dsp:txXfrm>
    </dsp:sp>
    <dsp:sp modelId="{A9F6CC8A-6A9B-49BF-BE28-231150913235}">
      <dsp:nvSpPr>
        <dsp:cNvPr id="0" name=""/>
        <dsp:cNvSpPr/>
      </dsp:nvSpPr>
      <dsp:spPr>
        <a:xfrm>
          <a:off x="518657" y="2756490"/>
          <a:ext cx="1020843" cy="102084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D317B2-8E94-4623-9EAE-5C84F22DF00B}">
      <dsp:nvSpPr>
        <dsp:cNvPr id="0" name=""/>
        <dsp:cNvSpPr/>
      </dsp:nvSpPr>
      <dsp:spPr>
        <a:xfrm>
          <a:off x="560861" y="4083799"/>
          <a:ext cx="8013669" cy="816675"/>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8236" tIns="66040" rIns="66040" bIns="66040" numCol="1" spcCol="1270" anchor="ctr" anchorCtr="0">
          <a:noAutofit/>
        </a:bodyPr>
        <a:lstStyle/>
        <a:p>
          <a:pPr lvl="0" algn="l" defTabSz="1155700">
            <a:lnSpc>
              <a:spcPct val="90000"/>
            </a:lnSpc>
            <a:spcBef>
              <a:spcPct val="0"/>
            </a:spcBef>
            <a:spcAft>
              <a:spcPct val="35000"/>
            </a:spcAft>
          </a:pPr>
          <a:r>
            <a:rPr lang="en-US" sz="2600" kern="1200"/>
            <a:t>Tuân thủ các yêu cầu luật định đối với ngành đào tạo.</a:t>
          </a:r>
        </a:p>
      </dsp:txBody>
      <dsp:txXfrm>
        <a:off x="560861" y="4083799"/>
        <a:ext cx="8013669" cy="816675"/>
      </dsp:txXfrm>
    </dsp:sp>
    <dsp:sp modelId="{9F7462B1-F2D0-4015-A625-778925D4BB2F}">
      <dsp:nvSpPr>
        <dsp:cNvPr id="0" name=""/>
        <dsp:cNvSpPr/>
      </dsp:nvSpPr>
      <dsp:spPr>
        <a:xfrm>
          <a:off x="50439" y="3981715"/>
          <a:ext cx="1020843" cy="102084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82" name="Rectangle 18"/>
          <p:cNvSpPr>
            <a:spLocks noChangeArrowheads="1"/>
          </p:cNvSpPr>
          <p:nvPr/>
        </p:nvSpPr>
        <p:spPr bwMode="auto">
          <a:xfrm>
            <a:off x="0" y="1422401"/>
            <a:ext cx="9144000" cy="5462588"/>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84" name="Rectangle 20"/>
          <p:cNvSpPr>
            <a:spLocks noGrp="1" noChangeArrowheads="1"/>
          </p:cNvSpPr>
          <p:nvPr>
            <p:ph type="dt" sz="half" idx="2"/>
          </p:nvPr>
        </p:nvSpPr>
        <p:spPr>
          <a:xfrm>
            <a:off x="457200" y="6486525"/>
            <a:ext cx="2133600" cy="168275"/>
          </a:xfrm>
        </p:spPr>
        <p:txBody>
          <a:bodyPr/>
          <a:lstStyle>
            <a:lvl1pPr>
              <a:defRPr>
                <a:solidFill>
                  <a:schemeClr val="bg1"/>
                </a:solidFill>
              </a:defRPr>
            </a:lvl1pPr>
          </a:lstStyle>
          <a:p>
            <a:fld id="{1D8BD707-D9CF-40AE-B4C6-C98DA3205C09}" type="datetimeFigureOut">
              <a:rPr lang="en-US" smtClean="0"/>
              <a:pPr/>
              <a:t>10/13/2018</a:t>
            </a:fld>
            <a:endParaRPr lang="en-US"/>
          </a:p>
        </p:txBody>
      </p:sp>
      <p:sp>
        <p:nvSpPr>
          <p:cNvPr id="36885" name="Rectangle 21"/>
          <p:cNvSpPr>
            <a:spLocks noGrp="1" noChangeArrowheads="1"/>
          </p:cNvSpPr>
          <p:nvPr>
            <p:ph type="ftr" sz="quarter" idx="3"/>
          </p:nvPr>
        </p:nvSpPr>
        <p:spPr>
          <a:xfrm>
            <a:off x="3124200" y="6486525"/>
            <a:ext cx="2895600" cy="168275"/>
          </a:xfrm>
        </p:spPr>
        <p:txBody>
          <a:bodyPr/>
          <a:lstStyle>
            <a:lvl1pPr algn="ctr">
              <a:defRPr>
                <a:solidFill>
                  <a:schemeClr val="bg1"/>
                </a:solidFill>
              </a:defRPr>
            </a:lvl1pPr>
          </a:lstStyle>
          <a:p>
            <a:endParaRPr lang="en-US"/>
          </a:p>
        </p:txBody>
      </p:sp>
      <p:sp>
        <p:nvSpPr>
          <p:cNvPr id="36886" name="Rectangle 22"/>
          <p:cNvSpPr>
            <a:spLocks noGrp="1" noChangeArrowheads="1"/>
          </p:cNvSpPr>
          <p:nvPr>
            <p:ph type="sldNum" sz="quarter" idx="4"/>
          </p:nvPr>
        </p:nvSpPr>
        <p:spPr>
          <a:xfrm>
            <a:off x="6553200" y="6486525"/>
            <a:ext cx="2133600" cy="168275"/>
          </a:xfrm>
        </p:spPr>
        <p:txBody>
          <a:bodyPr/>
          <a:lstStyle>
            <a:lvl1pPr>
              <a:defRPr>
                <a:solidFill>
                  <a:schemeClr val="bg1"/>
                </a:solidFill>
              </a:defRPr>
            </a:lvl1pPr>
          </a:lstStyle>
          <a:p>
            <a:fld id="{B6F15528-21DE-4FAA-801E-634DDDAF4B2B}" type="slidenum">
              <a:rPr lang="en-US" smtClean="0"/>
              <a:pPr/>
              <a:t>‹#›</a:t>
            </a:fld>
            <a:endParaRPr lang="en-US"/>
          </a:p>
        </p:txBody>
      </p:sp>
      <p:sp>
        <p:nvSpPr>
          <p:cNvPr id="36887" name="Rectangle 23"/>
          <p:cNvSpPr>
            <a:spLocks noChangeArrowheads="1"/>
          </p:cNvSpPr>
          <p:nvPr/>
        </p:nvSpPr>
        <p:spPr bwMode="gray">
          <a:xfrm>
            <a:off x="0" y="990600"/>
            <a:ext cx="9144000" cy="431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97" name="Rectangle 33"/>
          <p:cNvSpPr>
            <a:spLocks noGrp="1" noChangeArrowheads="1"/>
          </p:cNvSpPr>
          <p:nvPr>
            <p:ph type="ctrTitle" sz="quarter"/>
          </p:nvPr>
        </p:nvSpPr>
        <p:spPr bwMode="black">
          <a:xfrm>
            <a:off x="3705225" y="990600"/>
            <a:ext cx="5181600" cy="1470025"/>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algn="r" eaLnBrk="1" hangingPunct="1">
              <a:defRPr sz="4400" smtClean="0">
                <a:solidFill>
                  <a:schemeClr val="tx2"/>
                </a:solidFill>
                <a:effectLst>
                  <a:outerShdw blurRad="38100" dist="38100" dir="2700000" algn="tl">
                    <a:srgbClr val="C0C0C0"/>
                  </a:outerShdw>
                </a:effectLst>
              </a:defRPr>
            </a:lvl1pPr>
          </a:lstStyle>
          <a:p>
            <a:pPr lvl="0"/>
            <a:r>
              <a:rPr lang="en-US" noProof="0"/>
              <a:t>Click to edit Master title style</a:t>
            </a:r>
          </a:p>
        </p:txBody>
      </p:sp>
      <p:sp>
        <p:nvSpPr>
          <p:cNvPr id="36898" name="Rectangle 34"/>
          <p:cNvSpPr>
            <a:spLocks noGrp="1" noChangeArrowheads="1"/>
          </p:cNvSpPr>
          <p:nvPr>
            <p:ph type="subTitle" sz="quarter" idx="1"/>
          </p:nvPr>
        </p:nvSpPr>
        <p:spPr bwMode="white">
          <a:xfrm>
            <a:off x="4926013" y="3163888"/>
            <a:ext cx="4025900" cy="376237"/>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marL="0" indent="0" algn="r" eaLnBrk="1" hangingPunct="1">
              <a:buFont typeface="Wingdings" pitchFamily="2" charset="2"/>
              <a:buNone/>
              <a:defRPr sz="1600" b="0" smtClean="0">
                <a:solidFill>
                  <a:schemeClr val="bg1"/>
                </a:solidFill>
              </a:defRPr>
            </a:lvl1pPr>
          </a:lstStyle>
          <a:p>
            <a:pPr lvl="0"/>
            <a:r>
              <a:rPr lang="en-US" noProof="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6"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7"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4175242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394760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52400"/>
            <a:ext cx="2076450" cy="6337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152400"/>
            <a:ext cx="6076950" cy="6337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4149617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391400" cy="563563"/>
          </a:xfrm>
        </p:spPr>
        <p:txBody>
          <a:bodyPr/>
          <a:lstStyle/>
          <a:p>
            <a:r>
              <a:rPr lang="en-US"/>
              <a:t>Click to edit Master title style</a:t>
            </a:r>
          </a:p>
        </p:txBody>
      </p:sp>
      <p:sp>
        <p:nvSpPr>
          <p:cNvPr id="3" name="Chart Placeholder 2"/>
          <p:cNvSpPr>
            <a:spLocks noGrp="1"/>
          </p:cNvSpPr>
          <p:nvPr>
            <p:ph type="chart" idx="1"/>
          </p:nvPr>
        </p:nvSpPr>
        <p:spPr>
          <a:xfrm>
            <a:off x="457200" y="1241425"/>
            <a:ext cx="8229600" cy="5248275"/>
          </a:xfrm>
        </p:spPr>
        <p:txBody>
          <a:bodyPr/>
          <a:lstStyle/>
          <a:p>
            <a:pPr lvl="0"/>
            <a:r>
              <a:rPr lang="en-US" noProof="0"/>
              <a:t>Click icon to add chart</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3753590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391400" cy="563563"/>
          </a:xfrm>
        </p:spPr>
        <p:txBody>
          <a:bodyPr/>
          <a:lstStyle/>
          <a:p>
            <a:r>
              <a:rPr lang="en-US"/>
              <a:t>Click to edit Master title style</a:t>
            </a:r>
          </a:p>
        </p:txBody>
      </p:sp>
      <p:sp>
        <p:nvSpPr>
          <p:cNvPr id="3" name="Table Placeholder 2"/>
          <p:cNvSpPr>
            <a:spLocks noGrp="1"/>
          </p:cNvSpPr>
          <p:nvPr>
            <p:ph type="tbl" idx="1"/>
          </p:nvPr>
        </p:nvSpPr>
        <p:spPr>
          <a:xfrm>
            <a:off x="457200" y="1241425"/>
            <a:ext cx="8229600" cy="5248275"/>
          </a:xfrm>
        </p:spPr>
        <p:txBody>
          <a:bodyPr/>
          <a:lstStyle/>
          <a:p>
            <a:pPr lvl="0"/>
            <a:r>
              <a:rPr lang="en-US" noProof="0"/>
              <a:t>Click icon to add table</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1248087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grpSp>
        <p:nvGrpSpPr>
          <p:cNvPr id="7" name="Group 6"/>
          <p:cNvGrpSpPr/>
          <p:nvPr userDrawn="1"/>
        </p:nvGrpSpPr>
        <p:grpSpPr>
          <a:xfrm>
            <a:off x="7724062" y="152400"/>
            <a:ext cx="1280849" cy="1117087"/>
            <a:chOff x="7308850" y="188913"/>
            <a:chExt cx="1665288" cy="1512887"/>
          </a:xfrm>
        </p:grpSpPr>
        <p:grpSp>
          <p:nvGrpSpPr>
            <p:cNvPr id="8" name="Group 39"/>
            <p:cNvGrpSpPr>
              <a:grpSpLocks/>
            </p:cNvGrpSpPr>
            <p:nvPr/>
          </p:nvGrpSpPr>
          <p:grpSpPr bwMode="auto">
            <a:xfrm>
              <a:off x="7308850" y="188913"/>
              <a:ext cx="1665288" cy="1512887"/>
              <a:chOff x="4604" y="119"/>
              <a:chExt cx="1049" cy="953"/>
            </a:xfrm>
          </p:grpSpPr>
          <p:sp>
            <p:nvSpPr>
              <p:cNvPr id="10"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2"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1505292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3252217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5"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6"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3605030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414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414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6"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7"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1456077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8"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9"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154308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4"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5"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2386883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3"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4"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3184843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7"/>
          <p:cNvSpPr>
            <a:spLocks noGrp="1" noChangeArrowheads="1"/>
          </p:cNvSpPr>
          <p:nvPr>
            <p:ph type="sldNum" sz="quarter" idx="10"/>
          </p:nvPr>
        </p:nvSpPr>
        <p:spPr>
          <a:ln/>
        </p:spPr>
        <p:txBody>
          <a:bodyPr/>
          <a:lstStyle>
            <a:lvl1pPr>
              <a:defRPr/>
            </a:lvl1pPr>
          </a:lstStyle>
          <a:p>
            <a:fld id="{B6F15528-21DE-4FAA-801E-634DDDAF4B2B}" type="slidenum">
              <a:rPr lang="en-US" smtClean="0"/>
              <a:pPr/>
              <a:t>‹#›</a:t>
            </a:fld>
            <a:endParaRPr lang="en-US"/>
          </a:p>
        </p:txBody>
      </p:sp>
      <p:sp>
        <p:nvSpPr>
          <p:cNvPr id="6" name="Rectangle 47"/>
          <p:cNvSpPr>
            <a:spLocks noGrp="1" noChangeArrowheads="1"/>
          </p:cNvSpPr>
          <p:nvPr>
            <p:ph type="dt" sz="half" idx="11"/>
          </p:nvPr>
        </p:nvSpPr>
        <p:spPr>
          <a:ln/>
        </p:spPr>
        <p:txBody>
          <a:bodyPr/>
          <a:lstStyle>
            <a:lvl1pPr>
              <a:defRPr/>
            </a:lvl1pPr>
          </a:lstStyle>
          <a:p>
            <a:fld id="{1D8BD707-D9CF-40AE-B4C6-C98DA3205C09}" type="datetimeFigureOut">
              <a:rPr lang="en-US" smtClean="0"/>
              <a:pPr/>
              <a:t>10/13/2018</a:t>
            </a:fld>
            <a:endParaRPr lang="en-US"/>
          </a:p>
        </p:txBody>
      </p:sp>
      <p:sp>
        <p:nvSpPr>
          <p:cNvPr id="7" name="Rectangle 48"/>
          <p:cNvSpPr>
            <a:spLocks noGrp="1" noChangeArrowheads="1"/>
          </p:cNvSpPr>
          <p:nvPr>
            <p:ph type="ftr" sz="quarter" idx="12"/>
          </p:nvPr>
        </p:nvSpPr>
        <p:spPr>
          <a:ln/>
        </p:spPr>
        <p:txBody>
          <a:bodyPr/>
          <a:lstStyle>
            <a:lvl1pPr>
              <a:defRPr/>
            </a:lvl1pPr>
          </a:lstStyle>
          <a:p>
            <a:endParaRPr lang="en-US"/>
          </a:p>
        </p:txBody>
      </p:sp>
    </p:spTree>
    <p:extLst>
      <p:ext uri="{BB962C8B-B14F-4D97-AF65-F5344CB8AC3E}">
        <p14:creationId xmlns:p14="http://schemas.microsoft.com/office/powerpoint/2010/main" val="2256491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05" name="Rectangle 33"/>
          <p:cNvSpPr>
            <a:spLocks noChangeArrowheads="1"/>
          </p:cNvSpPr>
          <p:nvPr/>
        </p:nvSpPr>
        <p:spPr bwMode="hidden">
          <a:xfrm>
            <a:off x="0" y="5105400"/>
            <a:ext cx="9144000" cy="1752600"/>
          </a:xfrm>
          <a:prstGeom prst="rect">
            <a:avLst/>
          </a:prstGeom>
          <a:gradFill rotWithShape="1">
            <a:gsLst>
              <a:gs pos="0">
                <a:schemeClr val="accent2">
                  <a:gamma/>
                  <a:tint val="0"/>
                  <a:invGamma/>
                  <a:alpha val="20000"/>
                </a:schemeClr>
              </a:gs>
              <a:gs pos="100000">
                <a:schemeClr val="accent2">
                  <a:alpha val="2200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6" name="Rectangle 34"/>
          <p:cNvSpPr>
            <a:spLocks noChangeArrowheads="1"/>
          </p:cNvSpPr>
          <p:nvPr/>
        </p:nvSpPr>
        <p:spPr bwMode="gray">
          <a:xfrm>
            <a:off x="0" y="798513"/>
            <a:ext cx="9144000" cy="31273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7" name="Rectangle 35"/>
          <p:cNvSpPr>
            <a:spLocks noChangeArrowheads="1"/>
          </p:cNvSpPr>
          <p:nvPr/>
        </p:nvSpPr>
        <p:spPr bwMode="gray">
          <a:xfrm>
            <a:off x="0" y="0"/>
            <a:ext cx="9144000" cy="83661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8" name="Rectangle 36"/>
          <p:cNvSpPr>
            <a:spLocks noGrp="1" noChangeArrowheads="1"/>
          </p:cNvSpPr>
          <p:nvPr>
            <p:ph type="body" idx="1"/>
          </p:nvPr>
        </p:nvSpPr>
        <p:spPr bwMode="auto">
          <a:xfrm>
            <a:off x="457200" y="1241425"/>
            <a:ext cx="82296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09" name="Rectangle 37"/>
          <p:cNvSpPr>
            <a:spLocks noGrp="1" noChangeArrowheads="1"/>
          </p:cNvSpPr>
          <p:nvPr>
            <p:ph type="sldNum" sz="quarter" idx="4"/>
          </p:nvPr>
        </p:nvSpPr>
        <p:spPr bwMode="auto">
          <a:xfrm>
            <a:off x="3124200" y="6553200"/>
            <a:ext cx="2133600" cy="23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B6F15528-21DE-4FAA-801E-634DDDAF4B2B}" type="slidenum">
              <a:rPr lang="en-US" smtClean="0"/>
              <a:pPr/>
              <a:t>‹#›</a:t>
            </a:fld>
            <a:endParaRPr lang="en-US"/>
          </a:p>
        </p:txBody>
      </p:sp>
      <p:sp>
        <p:nvSpPr>
          <p:cNvPr id="3110" name="Rectangle 38"/>
          <p:cNvSpPr>
            <a:spLocks noGrp="1" noChangeArrowheads="1"/>
          </p:cNvSpPr>
          <p:nvPr>
            <p:ph type="title"/>
          </p:nvPr>
        </p:nvSpPr>
        <p:spPr bwMode="white">
          <a:xfrm>
            <a:off x="381000" y="152400"/>
            <a:ext cx="73914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119" name="Rectangle 47"/>
          <p:cNvSpPr>
            <a:spLocks noGrp="1" noChangeArrowheads="1"/>
          </p:cNvSpPr>
          <p:nvPr>
            <p:ph type="dt" sz="half" idx="2"/>
          </p:nvPr>
        </p:nvSpPr>
        <p:spPr bwMode="auto">
          <a:xfrm>
            <a:off x="457200" y="6553200"/>
            <a:ext cx="2133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fld id="{1D8BD707-D9CF-40AE-B4C6-C98DA3205C09}" type="datetimeFigureOut">
              <a:rPr lang="en-US" smtClean="0"/>
              <a:pPr/>
              <a:t>10/13/2018</a:t>
            </a:fld>
            <a:endParaRPr lang="en-US"/>
          </a:p>
        </p:txBody>
      </p:sp>
      <p:sp>
        <p:nvSpPr>
          <p:cNvPr id="3120" name="Rectangle 48"/>
          <p:cNvSpPr>
            <a:spLocks noGrp="1" noChangeArrowheads="1"/>
          </p:cNvSpPr>
          <p:nvPr>
            <p:ph type="ftr" sz="quarter" idx="3"/>
          </p:nvPr>
        </p:nvSpPr>
        <p:spPr bwMode="auto">
          <a:xfrm>
            <a:off x="5791200" y="6553200"/>
            <a:ext cx="2895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74"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Verdana" pitchFamily="34" charset="0"/>
        </a:defRPr>
      </a:lvl2pPr>
      <a:lvl3pPr algn="l" rtl="0" eaLnBrk="1" fontAlgn="base" hangingPunct="1">
        <a:spcBef>
          <a:spcPct val="0"/>
        </a:spcBef>
        <a:spcAft>
          <a:spcPct val="0"/>
        </a:spcAft>
        <a:defRPr sz="3200" b="1">
          <a:solidFill>
            <a:schemeClr val="bg1"/>
          </a:solidFill>
          <a:latin typeface="Verdana" pitchFamily="34" charset="0"/>
        </a:defRPr>
      </a:lvl3pPr>
      <a:lvl4pPr algn="l" rtl="0" eaLnBrk="1" fontAlgn="base" hangingPunct="1">
        <a:spcBef>
          <a:spcPct val="0"/>
        </a:spcBef>
        <a:spcAft>
          <a:spcPct val="0"/>
        </a:spcAft>
        <a:defRPr sz="3200" b="1">
          <a:solidFill>
            <a:schemeClr val="bg1"/>
          </a:solidFill>
          <a:latin typeface="Verdana" pitchFamily="34" charset="0"/>
        </a:defRPr>
      </a:lvl4pPr>
      <a:lvl5pPr algn="l" rtl="0" eaLnBrk="1" fontAlgn="base" hangingPunct="1">
        <a:spcBef>
          <a:spcPct val="0"/>
        </a:spcBef>
        <a:spcAft>
          <a:spcPct val="0"/>
        </a:spcAft>
        <a:defRPr sz="3200" b="1">
          <a:solidFill>
            <a:schemeClr val="bg1"/>
          </a:solidFill>
          <a:latin typeface="Verdana" pitchFamily="34" charset="0"/>
        </a:defRPr>
      </a:lvl5pPr>
      <a:lvl6pPr marL="457200" algn="l" rtl="0" eaLnBrk="1" fontAlgn="base" hangingPunct="1">
        <a:spcBef>
          <a:spcPct val="0"/>
        </a:spcBef>
        <a:spcAft>
          <a:spcPct val="0"/>
        </a:spcAft>
        <a:defRPr sz="3200" b="1">
          <a:solidFill>
            <a:schemeClr val="bg1"/>
          </a:solidFill>
          <a:latin typeface="Verdana" pitchFamily="34" charset="0"/>
        </a:defRPr>
      </a:lvl6pPr>
      <a:lvl7pPr marL="914400" algn="l" rtl="0" eaLnBrk="1" fontAlgn="base" hangingPunct="1">
        <a:spcBef>
          <a:spcPct val="0"/>
        </a:spcBef>
        <a:spcAft>
          <a:spcPct val="0"/>
        </a:spcAft>
        <a:defRPr sz="3200" b="1">
          <a:solidFill>
            <a:schemeClr val="bg1"/>
          </a:solidFill>
          <a:latin typeface="Verdana" pitchFamily="34" charset="0"/>
        </a:defRPr>
      </a:lvl7pPr>
      <a:lvl8pPr marL="1371600" algn="l" rtl="0" eaLnBrk="1" fontAlgn="base" hangingPunct="1">
        <a:spcBef>
          <a:spcPct val="0"/>
        </a:spcBef>
        <a:spcAft>
          <a:spcPct val="0"/>
        </a:spcAft>
        <a:defRPr sz="3200" b="1">
          <a:solidFill>
            <a:schemeClr val="bg1"/>
          </a:solidFill>
          <a:latin typeface="Verdana" pitchFamily="34" charset="0"/>
        </a:defRPr>
      </a:lvl8pPr>
      <a:lvl9pPr marL="1828800" algn="l"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228600" y="1828800"/>
            <a:ext cx="8915400" cy="1470025"/>
          </a:xfrm>
        </p:spPr>
        <p:txBody>
          <a:bodyPr/>
          <a:lstStyle/>
          <a:p>
            <a:pPr algn="ctr"/>
            <a:r>
              <a:rPr lang="en-US" sz="4000">
                <a:solidFill>
                  <a:schemeClr val="bg1"/>
                </a:solidFill>
                <a:latin typeface="Tahoma" pitchFamily="34" charset="0"/>
                <a:ea typeface="Tahoma" pitchFamily="34" charset="0"/>
                <a:cs typeface="Tahoma" pitchFamily="34" charset="0"/>
              </a:rPr>
              <a:t>HỆ THỐNG </a:t>
            </a:r>
            <a:br>
              <a:rPr lang="en-US" sz="4000">
                <a:solidFill>
                  <a:schemeClr val="bg1"/>
                </a:solidFill>
                <a:latin typeface="Tahoma" pitchFamily="34" charset="0"/>
                <a:ea typeface="Tahoma" pitchFamily="34" charset="0"/>
                <a:cs typeface="Tahoma" pitchFamily="34" charset="0"/>
              </a:rPr>
            </a:br>
            <a:r>
              <a:rPr lang="en-US" sz="4000">
                <a:solidFill>
                  <a:schemeClr val="bg1"/>
                </a:solidFill>
                <a:latin typeface="Tahoma" pitchFamily="34" charset="0"/>
                <a:ea typeface="Tahoma" pitchFamily="34" charset="0"/>
                <a:cs typeface="Tahoma" pitchFamily="34" charset="0"/>
              </a:rPr>
              <a:t>QUẢN LÝ CHẤT LƯỢNG THEO</a:t>
            </a:r>
            <a:br>
              <a:rPr lang="en-US" sz="4000">
                <a:solidFill>
                  <a:schemeClr val="bg1"/>
                </a:solidFill>
                <a:latin typeface="Tahoma" pitchFamily="34" charset="0"/>
                <a:ea typeface="Tahoma" pitchFamily="34" charset="0"/>
                <a:cs typeface="Tahoma" pitchFamily="34" charset="0"/>
              </a:rPr>
            </a:br>
            <a:r>
              <a:rPr lang="en-US" sz="4000">
                <a:solidFill>
                  <a:schemeClr val="bg1"/>
                </a:solidFill>
                <a:latin typeface="Tahoma" pitchFamily="34" charset="0"/>
                <a:ea typeface="Tahoma" pitchFamily="34" charset="0"/>
                <a:cs typeface="Tahoma" pitchFamily="34" charset="0"/>
              </a:rPr>
              <a:t> TIÊU CHUẨN ISO 9001:2015</a:t>
            </a:r>
          </a:p>
        </p:txBody>
      </p:sp>
      <p:sp>
        <p:nvSpPr>
          <p:cNvPr id="5" name="Rectangle 6"/>
          <p:cNvSpPr>
            <a:spLocks noGrp="1" noChangeArrowheads="1"/>
          </p:cNvSpPr>
          <p:nvPr>
            <p:ph type="subTitle" idx="1"/>
          </p:nvPr>
        </p:nvSpPr>
        <p:spPr>
          <a:xfrm>
            <a:off x="34377" y="35169"/>
            <a:ext cx="8957223" cy="376237"/>
          </a:xfrm>
          <a:noFill/>
          <a:ln/>
          <a:extLst>
            <a:ext uri="{91240B29-F687-4F45-9708-019B960494DF}">
              <a14:hiddenLine xmlns:a14="http://schemas.microsoft.com/office/drawing/2010/main" w="9525">
                <a:solidFill>
                  <a:schemeClr val="tx1"/>
                </a:solidFill>
                <a:miter lim="800000"/>
                <a:headEnd/>
                <a:tailEnd/>
              </a14:hiddenLine>
            </a:ext>
          </a:extLst>
        </p:spPr>
        <p:txBody>
          <a:bodyPr/>
          <a:lstStyle/>
          <a:p>
            <a:pPr algn="ctr"/>
            <a:r>
              <a:rPr lang="en-US" sz="2800" b="1">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TRƯỜNG CAO ĐẲNG LÝ TỰ TRỌNG </a:t>
            </a:r>
            <a:endParaRPr lang="en-US" sz="2800" b="1"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a:p>
            <a:pPr algn="ctr"/>
            <a:r>
              <a:rPr lang="en-US" sz="2800" b="1"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THÀNH PHỐ HỒ CHÍ MINH</a:t>
            </a:r>
            <a:endParaRPr lang="en-US" sz="240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grpSp>
        <p:nvGrpSpPr>
          <p:cNvPr id="15" name="Group 14"/>
          <p:cNvGrpSpPr/>
          <p:nvPr/>
        </p:nvGrpSpPr>
        <p:grpSpPr>
          <a:xfrm>
            <a:off x="2914981" y="3730832"/>
            <a:ext cx="3089103" cy="3020614"/>
            <a:chOff x="2914981" y="3730832"/>
            <a:chExt cx="3089103" cy="3020614"/>
          </a:xfrm>
        </p:grpSpPr>
        <p:sp>
          <p:nvSpPr>
            <p:cNvPr id="7" name="Oval 19"/>
            <p:cNvSpPr>
              <a:spLocks noChangeArrowheads="1"/>
            </p:cNvSpPr>
            <p:nvPr/>
          </p:nvSpPr>
          <p:spPr bwMode="ltGray">
            <a:xfrm>
              <a:off x="3495301" y="5675299"/>
              <a:ext cx="2508783" cy="1076147"/>
            </a:xfrm>
            <a:prstGeom prst="ellipse">
              <a:avLst/>
            </a:prstGeom>
            <a:gradFill rotWithShape="1">
              <a:gsLst>
                <a:gs pos="0">
                  <a:schemeClr val="accent2"/>
                </a:gs>
                <a:gs pos="100000">
                  <a:schemeClr val="accent2">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Oval 24"/>
            <p:cNvSpPr>
              <a:spLocks noChangeArrowheads="1"/>
            </p:cNvSpPr>
            <p:nvPr/>
          </p:nvSpPr>
          <p:spPr bwMode="gray">
            <a:xfrm>
              <a:off x="2914981" y="3730832"/>
              <a:ext cx="2749724" cy="2891552"/>
            </a:xfrm>
            <a:prstGeom prst="ellipse">
              <a:avLst/>
            </a:prstGeom>
            <a:solidFill>
              <a:schemeClr val="bg1"/>
            </a:solidFill>
            <a:ln>
              <a:noFill/>
            </a:ln>
            <a:effectLst>
              <a:outerShdw dist="172739" dir="3238358"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9" name="Freeform 25" descr="1"/>
            <p:cNvSpPr>
              <a:spLocks/>
            </p:cNvSpPr>
            <p:nvPr/>
          </p:nvSpPr>
          <p:spPr bwMode="gray">
            <a:xfrm>
              <a:off x="3419363" y="3826679"/>
              <a:ext cx="1696897" cy="1304853"/>
            </a:xfrm>
            <a:custGeom>
              <a:avLst/>
              <a:gdLst>
                <a:gd name="T0" fmla="*/ 905 w 1810"/>
                <a:gd name="T1" fmla="*/ 1375 h 1375"/>
                <a:gd name="T2" fmla="*/ 1810 w 1810"/>
                <a:gd name="T3" fmla="*/ 395 h 1375"/>
                <a:gd name="T4" fmla="*/ 876 w 1810"/>
                <a:gd name="T5" fmla="*/ 24 h 1375"/>
                <a:gd name="T6" fmla="*/ 0 w 1810"/>
                <a:gd name="T7" fmla="*/ 396 h 1375"/>
                <a:gd name="T8" fmla="*/ 905 w 1810"/>
                <a:gd name="T9" fmla="*/ 1375 h 1375"/>
              </a:gdLst>
              <a:ahLst/>
              <a:cxnLst>
                <a:cxn ang="0">
                  <a:pos x="T0" y="T1"/>
                </a:cxn>
                <a:cxn ang="0">
                  <a:pos x="T2" y="T3"/>
                </a:cxn>
                <a:cxn ang="0">
                  <a:pos x="T4" y="T5"/>
                </a:cxn>
                <a:cxn ang="0">
                  <a:pos x="T6" y="T7"/>
                </a:cxn>
                <a:cxn ang="0">
                  <a:pos x="T8" y="T9"/>
                </a:cxn>
              </a:cxnLst>
              <a:rect l="0" t="0" r="r" b="b"/>
              <a:pathLst>
                <a:path w="1810" h="1375">
                  <a:moveTo>
                    <a:pt x="905" y="1375"/>
                  </a:moveTo>
                  <a:lnTo>
                    <a:pt x="1810" y="395"/>
                  </a:lnTo>
                  <a:cubicBezTo>
                    <a:pt x="1612" y="176"/>
                    <a:pt x="1300" y="0"/>
                    <a:pt x="876" y="24"/>
                  </a:cubicBezTo>
                  <a:cubicBezTo>
                    <a:pt x="452" y="48"/>
                    <a:pt x="252" y="149"/>
                    <a:pt x="0" y="396"/>
                  </a:cubicBezTo>
                  <a:lnTo>
                    <a:pt x="905" y="1375"/>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Freeform 26" descr="2"/>
            <p:cNvSpPr>
              <a:spLocks/>
            </p:cNvSpPr>
            <p:nvPr/>
          </p:nvSpPr>
          <p:spPr bwMode="gray">
            <a:xfrm>
              <a:off x="2974045" y="4264161"/>
              <a:ext cx="1242203" cy="1812558"/>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Freeform 27" descr="55282"/>
            <p:cNvSpPr>
              <a:spLocks/>
            </p:cNvSpPr>
            <p:nvPr/>
          </p:nvSpPr>
          <p:spPr bwMode="gray">
            <a:xfrm>
              <a:off x="3393112" y="5210297"/>
              <a:ext cx="1749398" cy="1326679"/>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30" descr="4"/>
            <p:cNvSpPr>
              <a:spLocks/>
            </p:cNvSpPr>
            <p:nvPr/>
          </p:nvSpPr>
          <p:spPr bwMode="gray">
            <a:xfrm>
              <a:off x="4302499" y="4247079"/>
              <a:ext cx="1263766" cy="1862854"/>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Oval 31"/>
            <p:cNvSpPr>
              <a:spLocks noChangeArrowheads="1"/>
            </p:cNvSpPr>
            <p:nvPr/>
          </p:nvSpPr>
          <p:spPr bwMode="gray">
            <a:xfrm>
              <a:off x="3818743" y="4746244"/>
              <a:ext cx="977826" cy="989789"/>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4" name="Picture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70062" y="4893336"/>
              <a:ext cx="1275186" cy="675205"/>
            </a:xfrm>
            <a:prstGeom prst="rect">
              <a:avLst/>
            </a:prstGeom>
          </p:spPr>
        </p:pic>
      </p:grpSp>
    </p:spTree>
    <p:extLst>
      <p:ext uri="{BB962C8B-B14F-4D97-AF65-F5344CB8AC3E}">
        <p14:creationId xmlns:p14="http://schemas.microsoft.com/office/powerpoint/2010/main" val="42794641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MỤC TIÊU CHẤT LƯỢNG</a:t>
            </a:r>
          </a:p>
        </p:txBody>
      </p:sp>
      <p:graphicFrame>
        <p:nvGraphicFramePr>
          <p:cNvPr id="4" name="Diagram 3"/>
          <p:cNvGraphicFramePr/>
          <p:nvPr>
            <p:extLst>
              <p:ext uri="{D42A27DB-BD31-4B8C-83A1-F6EECF244321}">
                <p14:modId xmlns:p14="http://schemas.microsoft.com/office/powerpoint/2010/main" val="2819568846"/>
              </p:ext>
            </p:extLst>
          </p:nvPr>
        </p:nvGraphicFramePr>
        <p:xfrm>
          <a:off x="228600" y="1397000"/>
          <a:ext cx="86868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33400" y="1828800"/>
            <a:ext cx="533400" cy="707886"/>
          </a:xfrm>
          <a:prstGeom prst="rect">
            <a:avLst/>
          </a:prstGeom>
          <a:noFill/>
        </p:spPr>
        <p:txBody>
          <a:bodyPr wrap="square" rtlCol="0">
            <a:spAutoFit/>
          </a:bodyPr>
          <a:lstStyle/>
          <a:p>
            <a:r>
              <a:rPr lang="en-US" sz="4000" b="1">
                <a:solidFill>
                  <a:schemeClr val="tx2"/>
                </a:solidFill>
                <a:effectLst>
                  <a:outerShdw blurRad="38100" dist="38100" dir="2700000" algn="tl">
                    <a:srgbClr val="000000">
                      <a:alpha val="43137"/>
                    </a:srgbClr>
                  </a:outerShdw>
                </a:effectLst>
              </a:rPr>
              <a:t>1</a:t>
            </a:r>
          </a:p>
        </p:txBody>
      </p:sp>
      <p:sp>
        <p:nvSpPr>
          <p:cNvPr id="7" name="TextBox 6"/>
          <p:cNvSpPr txBox="1"/>
          <p:nvPr/>
        </p:nvSpPr>
        <p:spPr>
          <a:xfrm>
            <a:off x="1059180" y="3048000"/>
            <a:ext cx="533400" cy="707886"/>
          </a:xfrm>
          <a:prstGeom prst="rect">
            <a:avLst/>
          </a:prstGeom>
          <a:noFill/>
        </p:spPr>
        <p:txBody>
          <a:bodyPr wrap="square" rtlCol="0">
            <a:spAutoFit/>
          </a:bodyPr>
          <a:lstStyle/>
          <a:p>
            <a:r>
              <a:rPr lang="en-US" sz="4000" b="1">
                <a:solidFill>
                  <a:schemeClr val="tx2"/>
                </a:solidFill>
                <a:effectLst>
                  <a:outerShdw blurRad="38100" dist="38100" dir="2700000" algn="tl">
                    <a:srgbClr val="000000">
                      <a:alpha val="43137"/>
                    </a:srgbClr>
                  </a:outerShdw>
                </a:effectLst>
              </a:rPr>
              <a:t>2</a:t>
            </a:r>
          </a:p>
        </p:txBody>
      </p:sp>
      <p:sp>
        <p:nvSpPr>
          <p:cNvPr id="8" name="TextBox 7"/>
          <p:cNvSpPr txBox="1"/>
          <p:nvPr/>
        </p:nvSpPr>
        <p:spPr>
          <a:xfrm>
            <a:off x="1059180" y="4343400"/>
            <a:ext cx="533400" cy="707886"/>
          </a:xfrm>
          <a:prstGeom prst="rect">
            <a:avLst/>
          </a:prstGeom>
          <a:noFill/>
        </p:spPr>
        <p:txBody>
          <a:bodyPr wrap="square" rtlCol="0">
            <a:spAutoFit/>
          </a:bodyPr>
          <a:lstStyle/>
          <a:p>
            <a:r>
              <a:rPr lang="en-US" sz="4000" b="1">
                <a:solidFill>
                  <a:schemeClr val="tx2"/>
                </a:solidFill>
                <a:effectLst>
                  <a:outerShdw blurRad="38100" dist="38100" dir="2700000" algn="tl">
                    <a:srgbClr val="000000">
                      <a:alpha val="43137"/>
                    </a:srgbClr>
                  </a:outerShdw>
                </a:effectLst>
              </a:rPr>
              <a:t>3</a:t>
            </a:r>
          </a:p>
        </p:txBody>
      </p:sp>
      <p:sp>
        <p:nvSpPr>
          <p:cNvPr id="9" name="TextBox 8"/>
          <p:cNvSpPr txBox="1"/>
          <p:nvPr/>
        </p:nvSpPr>
        <p:spPr>
          <a:xfrm>
            <a:off x="533400" y="5562600"/>
            <a:ext cx="533400" cy="707886"/>
          </a:xfrm>
          <a:prstGeom prst="rect">
            <a:avLst/>
          </a:prstGeom>
          <a:noFill/>
        </p:spPr>
        <p:txBody>
          <a:bodyPr wrap="square" rtlCol="0">
            <a:spAutoFit/>
          </a:bodyPr>
          <a:lstStyle/>
          <a:p>
            <a:r>
              <a:rPr lang="en-US" sz="4000" b="1">
                <a:solidFill>
                  <a:schemeClr val="tx2"/>
                </a:solidFill>
                <a:effectLst>
                  <a:outerShdw blurRad="38100" dist="38100" dir="2700000" algn="tl">
                    <a:srgbClr val="000000">
                      <a:alpha val="43137"/>
                    </a:srgbClr>
                  </a:outerShdw>
                </a:effectLst>
              </a:rPr>
              <a:t>4</a:t>
            </a:r>
          </a:p>
        </p:txBody>
      </p:sp>
    </p:spTree>
    <p:extLst>
      <p:ext uri="{BB962C8B-B14F-4D97-AF65-F5344CB8AC3E}">
        <p14:creationId xmlns:p14="http://schemas.microsoft.com/office/powerpoint/2010/main" val="17318861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CHỨC NĂNG</a:t>
            </a:r>
          </a:p>
        </p:txBody>
      </p:sp>
      <p:sp>
        <p:nvSpPr>
          <p:cNvPr id="3" name="Content Placeholder 2"/>
          <p:cNvSpPr>
            <a:spLocks noGrp="1"/>
          </p:cNvSpPr>
          <p:nvPr>
            <p:ph idx="1"/>
          </p:nvPr>
        </p:nvSpPr>
        <p:spPr>
          <a:xfrm>
            <a:off x="304800" y="1241425"/>
            <a:ext cx="8610600" cy="5248275"/>
          </a:xfrm>
        </p:spPr>
        <p:txBody>
          <a:bodyPr/>
          <a:lstStyle/>
          <a:p>
            <a:pPr marL="0" indent="0" algn="just">
              <a:buNone/>
            </a:pPr>
            <a:r>
              <a:rPr lang="en-US"/>
              <a:t>Đào tạo nhân lực trình độ cao đẳng, trung cấp và sơ cấp có phẩm chất đạo đức tốt, có kiến thức và kỹ năng đáp ứng nhu cầu của thị tr</a:t>
            </a:r>
            <a:r>
              <a:rPr lang="vi-VN"/>
              <a:t>ư</a:t>
            </a:r>
            <a:r>
              <a:rPr lang="en-US"/>
              <a:t>ờng lao động, có khả năng hợp tác trong hoạt động nghề nghiệp, tự tạo được việc làm cho bản thân và xã hội.</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3171" y="3810000"/>
            <a:ext cx="4419600" cy="2554529"/>
          </a:xfrm>
          <a:prstGeom prst="rect">
            <a:avLst/>
          </a:prstGeom>
        </p:spPr>
      </p:pic>
    </p:spTree>
    <p:extLst>
      <p:ext uri="{BB962C8B-B14F-4D97-AF65-F5344CB8AC3E}">
        <p14:creationId xmlns:p14="http://schemas.microsoft.com/office/powerpoint/2010/main" val="6352311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NHIỆM VỤ</a:t>
            </a:r>
          </a:p>
        </p:txBody>
      </p:sp>
      <p:sp>
        <p:nvSpPr>
          <p:cNvPr id="3" name="Content Placeholder 2"/>
          <p:cNvSpPr>
            <a:spLocks noGrp="1"/>
          </p:cNvSpPr>
          <p:nvPr>
            <p:ph idx="1"/>
          </p:nvPr>
        </p:nvSpPr>
        <p:spPr>
          <a:xfrm>
            <a:off x="304800" y="1241425"/>
            <a:ext cx="8458200" cy="5248275"/>
          </a:xfrm>
        </p:spPr>
        <p:txBody>
          <a:bodyPr/>
          <a:lstStyle/>
          <a:p>
            <a:pPr marL="0" indent="0" algn="just">
              <a:buNone/>
            </a:pPr>
            <a:r>
              <a:rPr lang="en-US" sz="2600"/>
              <a:t>Thực hiện dân chủ, bình đẳng, công khai trong các nhiệm vụ đào tạo, khoa học công nghệ,  quản lý tài chính và quản trị nhà tr</a:t>
            </a:r>
            <a:r>
              <a:rPr lang="vi-VN" sz="2600"/>
              <a:t>ư</a:t>
            </a:r>
            <a:r>
              <a:rPr lang="en-US" sz="2600"/>
              <a:t>ờng; </a:t>
            </a:r>
            <a:endParaRPr lang="en-US" sz="2600" smtClean="0"/>
          </a:p>
          <a:p>
            <a:pPr marL="0" indent="0" algn="just">
              <a:buNone/>
            </a:pPr>
            <a:r>
              <a:rPr lang="en-US" sz="2600" smtClean="0"/>
              <a:t>Xây </a:t>
            </a:r>
            <a:r>
              <a:rPr lang="en-US" sz="2600"/>
              <a:t>dựng đội ngũ cán bộ, giảng viên, nhân viên đủ về số lượng, đảm bảo về chất lượng; </a:t>
            </a:r>
            <a:endParaRPr lang="en-US" sz="2600" smtClean="0"/>
          </a:p>
          <a:p>
            <a:pPr marL="0" indent="0" algn="just">
              <a:buNone/>
            </a:pPr>
            <a:r>
              <a:rPr lang="en-US" sz="2600" smtClean="0"/>
              <a:t>Cân </a:t>
            </a:r>
            <a:r>
              <a:rPr lang="en-US" sz="2600"/>
              <a:t>đối về cơ cấu trình độ, ngành nghề đào tạo; </a:t>
            </a:r>
            <a:endParaRPr lang="en-US" sz="2600" smtClean="0"/>
          </a:p>
          <a:p>
            <a:pPr marL="0" indent="0" algn="just">
              <a:buNone/>
            </a:pPr>
            <a:r>
              <a:rPr lang="en-US" sz="2600" smtClean="0"/>
              <a:t>Đảm </a:t>
            </a:r>
            <a:r>
              <a:rPr lang="en-US" sz="2600"/>
              <a:t>bảo chất lượng giáo dục nghề nghiệp; </a:t>
            </a:r>
            <a:endParaRPr lang="en-US" sz="2600" smtClean="0"/>
          </a:p>
          <a:p>
            <a:pPr marL="0" indent="0" algn="just">
              <a:buNone/>
            </a:pPr>
            <a:r>
              <a:rPr lang="en-US" sz="2600" smtClean="0"/>
              <a:t>Các </a:t>
            </a:r>
            <a:r>
              <a:rPr lang="en-US" sz="2600"/>
              <a:t>nhiệm vụ khác theo quy định của pháp luật.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1928" y="4856796"/>
            <a:ext cx="2058672" cy="1544004"/>
          </a:xfrm>
          <a:prstGeom prst="rect">
            <a:avLst/>
          </a:prstGeom>
        </p:spPr>
      </p:pic>
    </p:spTree>
    <p:extLst>
      <p:ext uri="{BB962C8B-B14F-4D97-AF65-F5344CB8AC3E}">
        <p14:creationId xmlns:p14="http://schemas.microsoft.com/office/powerpoint/2010/main" val="11367495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TẦM NHÌN &amp; SỨ MẠNG</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1295400"/>
            <a:ext cx="8610600" cy="5410200"/>
          </a:xfrm>
          <a:prstGeom prst="rect">
            <a:avLst/>
          </a:prstGeom>
        </p:spPr>
      </p:pic>
    </p:spTree>
    <p:extLst>
      <p:ext uri="{BB962C8B-B14F-4D97-AF65-F5344CB8AC3E}">
        <p14:creationId xmlns:p14="http://schemas.microsoft.com/office/powerpoint/2010/main" val="7562355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SƠ ĐỒ CÁC QUÁ TRÌNH </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66801"/>
            <a:ext cx="9144000" cy="5715000"/>
          </a:xfrm>
        </p:spPr>
      </p:pic>
      <p:grpSp>
        <p:nvGrpSpPr>
          <p:cNvPr id="16" name="Group 15"/>
          <p:cNvGrpSpPr/>
          <p:nvPr/>
        </p:nvGrpSpPr>
        <p:grpSpPr>
          <a:xfrm>
            <a:off x="7724062" y="152400"/>
            <a:ext cx="1280849" cy="1117087"/>
            <a:chOff x="7308850" y="188913"/>
            <a:chExt cx="1665288" cy="1512887"/>
          </a:xfrm>
        </p:grpSpPr>
        <p:grpSp>
          <p:nvGrpSpPr>
            <p:cNvPr id="17" name="Group 39"/>
            <p:cNvGrpSpPr>
              <a:grpSpLocks/>
            </p:cNvGrpSpPr>
            <p:nvPr/>
          </p:nvGrpSpPr>
          <p:grpSpPr bwMode="auto">
            <a:xfrm>
              <a:off x="7308850" y="188913"/>
              <a:ext cx="1665288" cy="1512887"/>
              <a:chOff x="4604" y="119"/>
              <a:chExt cx="1049" cy="953"/>
            </a:xfrm>
          </p:grpSpPr>
          <p:sp>
            <p:nvSpPr>
              <p:cNvPr id="19"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21"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6"/>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18" name="Picture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3930262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DANH SÁCH CHỦ QUÁ TRÌNH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2681475"/>
              </p:ext>
            </p:extLst>
          </p:nvPr>
        </p:nvGraphicFramePr>
        <p:xfrm>
          <a:off x="110490" y="1143000"/>
          <a:ext cx="8957310" cy="5562600"/>
        </p:xfrm>
        <a:graphic>
          <a:graphicData uri="http://schemas.openxmlformats.org/drawingml/2006/table">
            <a:tbl>
              <a:tblPr/>
              <a:tblGrid>
                <a:gridCol w="419662">
                  <a:extLst>
                    <a:ext uri="{9D8B030D-6E8A-4147-A177-3AD203B41FA5}">
                      <a16:colId xmlns:a16="http://schemas.microsoft.com/office/drawing/2014/main" xmlns="" val="20000"/>
                    </a:ext>
                  </a:extLst>
                </a:gridCol>
                <a:gridCol w="765248">
                  <a:extLst>
                    <a:ext uri="{9D8B030D-6E8A-4147-A177-3AD203B41FA5}">
                      <a16:colId xmlns:a16="http://schemas.microsoft.com/office/drawing/2014/main" xmlns="" val="20001"/>
                    </a:ext>
                  </a:extLst>
                </a:gridCol>
                <a:gridCol w="2086651">
                  <a:extLst>
                    <a:ext uri="{9D8B030D-6E8A-4147-A177-3AD203B41FA5}">
                      <a16:colId xmlns:a16="http://schemas.microsoft.com/office/drawing/2014/main" xmlns="" val="20002"/>
                    </a:ext>
                  </a:extLst>
                </a:gridCol>
                <a:gridCol w="3552149">
                  <a:extLst>
                    <a:ext uri="{9D8B030D-6E8A-4147-A177-3AD203B41FA5}">
                      <a16:colId xmlns:a16="http://schemas.microsoft.com/office/drawing/2014/main" xmlns="" val="20003"/>
                    </a:ext>
                  </a:extLst>
                </a:gridCol>
                <a:gridCol w="2133600">
                  <a:extLst>
                    <a:ext uri="{9D8B030D-6E8A-4147-A177-3AD203B41FA5}">
                      <a16:colId xmlns:a16="http://schemas.microsoft.com/office/drawing/2014/main" xmlns="" val="20004"/>
                    </a:ext>
                  </a:extLst>
                </a:gridCol>
              </a:tblGrid>
              <a:tr h="463550">
                <a:tc>
                  <a:txBody>
                    <a:bodyPr/>
                    <a:lstStyle/>
                    <a:p>
                      <a:pPr algn="ctr" fontAlgn="ctr"/>
                      <a:r>
                        <a:rPr lang="en-US" sz="1400" b="1" i="0" u="none" strike="noStrike">
                          <a:solidFill>
                            <a:srgbClr val="000000"/>
                          </a:solidFill>
                          <a:effectLst/>
                          <a:latin typeface="+mj-lt"/>
                        </a:rPr>
                        <a:t>No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400" b="1" i="0" u="none" strike="noStrike">
                          <a:solidFill>
                            <a:srgbClr val="000000"/>
                          </a:solidFill>
                          <a:effectLst/>
                          <a:latin typeface="+mj-lt"/>
                        </a:rPr>
                        <a:t>CODE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400" b="1" i="0" u="none" strike="noStrike">
                          <a:solidFill>
                            <a:srgbClr val="000000"/>
                          </a:solidFill>
                          <a:effectLst/>
                          <a:latin typeface="+mj-lt"/>
                        </a:rPr>
                        <a:t>PROCESS  QUÁ TRÌNH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ctr"/>
                      <a:r>
                        <a:rPr lang="en-US" sz="1400" b="1" i="0" u="none" strike="noStrike">
                          <a:solidFill>
                            <a:srgbClr val="000000"/>
                          </a:solidFill>
                          <a:effectLst/>
                          <a:latin typeface="+mj-lt"/>
                        </a:rPr>
                        <a:t>DEPT/SECT   BỘ PHẬN/ PHÒNG BAN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ctr"/>
                      <a:r>
                        <a:rPr lang="en-US" sz="1400" b="1" i="0" u="none" strike="noStrike">
                          <a:solidFill>
                            <a:srgbClr val="000000"/>
                          </a:solidFill>
                          <a:effectLst/>
                          <a:latin typeface="+mj-lt"/>
                        </a:rPr>
                        <a:t>PROCESS OWNER</a:t>
                      </a:r>
                      <a:br>
                        <a:rPr lang="en-US" sz="1400" b="1" i="0" u="none" strike="noStrike">
                          <a:solidFill>
                            <a:srgbClr val="000000"/>
                          </a:solidFill>
                          <a:effectLst/>
                          <a:latin typeface="+mj-lt"/>
                        </a:rPr>
                      </a:br>
                      <a:r>
                        <a:rPr lang="en-US" sz="1400" b="1" i="0" u="none" strike="noStrike">
                          <a:solidFill>
                            <a:srgbClr val="000000"/>
                          </a:solidFill>
                          <a:effectLst/>
                          <a:latin typeface="+mj-lt"/>
                        </a:rPr>
                        <a:t>CHỦ QUÁ TRÌNH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695325">
                <a:tc>
                  <a:txBody>
                    <a:bodyPr/>
                    <a:lstStyle/>
                    <a:p>
                      <a:pPr algn="ctr" fontAlgn="ctr"/>
                      <a:r>
                        <a:rPr lang="en-US" sz="1200" b="0" i="0" u="none" strike="noStrike">
                          <a:solidFill>
                            <a:srgbClr val="000000"/>
                          </a:solidFill>
                          <a:effectLst/>
                          <a:latin typeface="+mj-lt"/>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M1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Quản lý rủi ro &amp; Hoạch định việc ứng phó đột xuất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Phòng Tổ chức - Hành chính Tổng hợp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Ông Phạm Hữu Lộc</a:t>
                      </a:r>
                      <a:br>
                        <a:rPr lang="vi-VN" sz="1200" b="0" i="0" u="none" strike="noStrike">
                          <a:solidFill>
                            <a:srgbClr val="000000"/>
                          </a:solidFill>
                          <a:effectLst/>
                          <a:latin typeface="+mj-lt"/>
                        </a:rPr>
                      </a:br>
                      <a:r>
                        <a:rPr lang="vi-VN" sz="1200" b="0" i="0" u="none" strike="noStrike">
                          <a:solidFill>
                            <a:srgbClr val="000000"/>
                          </a:solidFill>
                          <a:effectLst/>
                          <a:latin typeface="+mj-lt"/>
                        </a:rPr>
                        <a:t>(Hiệu trưởng)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1"/>
                  </a:ext>
                </a:extLst>
              </a:tr>
              <a:tr h="463550">
                <a:tc>
                  <a:txBody>
                    <a:bodyPr/>
                    <a:lstStyle/>
                    <a:p>
                      <a:pPr algn="ctr" fontAlgn="ctr"/>
                      <a:r>
                        <a:rPr lang="en-US" sz="1200" b="0" i="0" u="none" strike="noStrike">
                          <a:solidFill>
                            <a:srgbClr val="000000"/>
                          </a:solidFill>
                          <a:effectLst/>
                          <a:latin typeface="+mj-lt"/>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M2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Kiểm soát thông tin dạng văn bản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Phòng Tổ chức - Hành chính Tổng hợp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Ông Lê Xuân Thiện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2"/>
                  </a:ext>
                </a:extLst>
              </a:tr>
              <a:tr h="463550">
                <a:tc>
                  <a:txBody>
                    <a:bodyPr/>
                    <a:lstStyle/>
                    <a:p>
                      <a:pPr algn="ctr" fontAlgn="ctr"/>
                      <a:r>
                        <a:rPr lang="en-US" sz="1200" b="0" i="0" u="none" strike="noStrike">
                          <a:solidFill>
                            <a:srgbClr val="000000"/>
                          </a:solidFill>
                          <a:effectLst/>
                          <a:latin typeface="+mj-lt"/>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M3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Đánh giá nội bộ. Phân tích dữ liệu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Phòng Khảo thí - Đảm bảo chất lượng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smtClean="0">
                          <a:solidFill>
                            <a:srgbClr val="000000"/>
                          </a:solidFill>
                          <a:effectLst/>
                          <a:latin typeface="+mj-lt"/>
                        </a:rPr>
                        <a:t>Ông</a:t>
                      </a:r>
                      <a:r>
                        <a:rPr lang="en-US" sz="1200" b="0" i="0" u="none" strike="noStrike" baseline="0" smtClean="0">
                          <a:solidFill>
                            <a:srgbClr val="000000"/>
                          </a:solidFill>
                          <a:effectLst/>
                          <a:latin typeface="+mj-lt"/>
                        </a:rPr>
                        <a:t> Nguyễn Chí Nhân</a:t>
                      </a:r>
                      <a:endParaRPr lang="vi-VN" sz="1200" b="0" i="0" u="none" strike="noStrike">
                        <a:solidFill>
                          <a:srgbClr val="000000"/>
                        </a:solidFill>
                        <a:effectLst/>
                        <a:latin typeface="+mj-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3"/>
                  </a:ext>
                </a:extLst>
              </a:tr>
              <a:tr h="695325">
                <a:tc>
                  <a:txBody>
                    <a:bodyPr/>
                    <a:lstStyle/>
                    <a:p>
                      <a:pPr algn="ctr" fontAlgn="ctr"/>
                      <a:r>
                        <a:rPr lang="en-US" sz="1200" b="0" i="0" u="none" strike="noStrike">
                          <a:solidFill>
                            <a:srgbClr val="000000"/>
                          </a:solidFill>
                          <a:effectLst/>
                          <a:latin typeface="+mj-lt"/>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M4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Hoạch định  kinh doanh, xem xét của lãnh đạo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Phòng Kế hoạch - Tài chính</a:t>
                      </a:r>
                      <a:br>
                        <a:rPr lang="en-US" sz="1200" b="0" i="0" u="none" strike="noStrike">
                          <a:solidFill>
                            <a:srgbClr val="000000"/>
                          </a:solidFill>
                          <a:effectLst/>
                          <a:latin typeface="+mj-lt"/>
                        </a:rPr>
                      </a:br>
                      <a:r>
                        <a:rPr lang="en-US" sz="1200" b="0" i="0" u="none" strike="noStrike">
                          <a:solidFill>
                            <a:srgbClr val="000000"/>
                          </a:solidFill>
                          <a:effectLst/>
                          <a:latin typeface="+mj-lt"/>
                        </a:rPr>
                        <a:t>QMR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Ông Phạm Hữu Lộc</a:t>
                      </a:r>
                      <a:br>
                        <a:rPr lang="vi-VN" sz="1200" b="0" i="0" u="none" strike="noStrike">
                          <a:solidFill>
                            <a:srgbClr val="000000"/>
                          </a:solidFill>
                          <a:effectLst/>
                          <a:latin typeface="+mj-lt"/>
                        </a:rPr>
                      </a:br>
                      <a:r>
                        <a:rPr lang="vi-VN" sz="1200" b="0" i="0" u="none" strike="noStrike">
                          <a:solidFill>
                            <a:srgbClr val="000000"/>
                          </a:solidFill>
                          <a:effectLst/>
                          <a:latin typeface="+mj-lt"/>
                        </a:rPr>
                        <a:t>(Hiệu trưởng)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4"/>
                  </a:ext>
                </a:extLst>
              </a:tr>
              <a:tr h="927100">
                <a:tc>
                  <a:txBody>
                    <a:bodyPr/>
                    <a:lstStyle/>
                    <a:p>
                      <a:pPr algn="ctr" fontAlgn="ctr"/>
                      <a:r>
                        <a:rPr lang="en-US" sz="1200" b="0" i="0" u="none" strike="noStrike">
                          <a:solidFill>
                            <a:srgbClr val="000000"/>
                          </a:solidFill>
                          <a:effectLst/>
                          <a:latin typeface="+mj-lt"/>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sz="1200" b="0" i="0" u="none" strike="noStrike">
                          <a:solidFill>
                            <a:srgbClr val="000000"/>
                          </a:solidFill>
                          <a:effectLst/>
                          <a:latin typeface="+mj-lt"/>
                        </a:rPr>
                        <a:t>C1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Thiết kế và phê duyệt dịch vụ đào tạo </a:t>
                      </a:r>
                      <a:br>
                        <a:rPr lang="vi-VN" sz="1200" b="0" i="0" u="none" strike="noStrike">
                          <a:solidFill>
                            <a:srgbClr val="000000"/>
                          </a:solidFill>
                          <a:effectLst/>
                          <a:latin typeface="+mj-lt"/>
                        </a:rPr>
                      </a:br>
                      <a:r>
                        <a:rPr lang="vi-VN" sz="1200" b="0" i="0" u="none" strike="noStrike">
                          <a:solidFill>
                            <a:srgbClr val="000000"/>
                          </a:solidFill>
                          <a:effectLst/>
                          <a:latin typeface="+mj-lt"/>
                        </a:rPr>
                        <a:t>(ngành mới hoặc thay đổi môn học)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Phòng Tuyển sinh - Đào tạo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Ông Hồ Văn Sĩ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5"/>
                  </a:ext>
                </a:extLst>
              </a:tr>
              <a:tr h="463550">
                <a:tc>
                  <a:txBody>
                    <a:bodyPr/>
                    <a:lstStyle/>
                    <a:p>
                      <a:pPr algn="ctr" fontAlgn="ctr"/>
                      <a:r>
                        <a:rPr lang="en-US" sz="1200" b="0" i="0" u="none" strike="noStrike">
                          <a:solidFill>
                            <a:srgbClr val="000000"/>
                          </a:solidFill>
                          <a:effectLst/>
                          <a:latin typeface="+mj-lt"/>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sz="1200" b="0" i="0" u="none" strike="noStrike">
                          <a:solidFill>
                            <a:srgbClr val="000000"/>
                          </a:solidFill>
                          <a:effectLst/>
                          <a:latin typeface="+mj-lt"/>
                        </a:rPr>
                        <a:t>C2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Tuyển sinh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Phòng Tuyển sinh - Đào tạo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Ông Đinh Văn Đệ</a:t>
                      </a:r>
                      <a:br>
                        <a:rPr lang="vi-VN" sz="1200" b="0" i="0" u="none" strike="noStrike">
                          <a:solidFill>
                            <a:srgbClr val="000000"/>
                          </a:solidFill>
                          <a:effectLst/>
                          <a:latin typeface="+mj-lt"/>
                        </a:rPr>
                      </a:br>
                      <a:r>
                        <a:rPr lang="vi-VN" sz="1200" b="0" i="0" u="none" strike="noStrike">
                          <a:solidFill>
                            <a:srgbClr val="000000"/>
                          </a:solidFill>
                          <a:effectLst/>
                          <a:latin typeface="+mj-lt"/>
                        </a:rPr>
                        <a:t>(Phó Hiệu trưởng)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6"/>
                  </a:ext>
                </a:extLst>
              </a:tr>
              <a:tr h="927100">
                <a:tc>
                  <a:txBody>
                    <a:bodyPr/>
                    <a:lstStyle/>
                    <a:p>
                      <a:pPr algn="ctr" fontAlgn="ctr"/>
                      <a:r>
                        <a:rPr lang="en-US" sz="1200" b="0" i="0" u="none" strike="noStrike">
                          <a:solidFill>
                            <a:srgbClr val="000000"/>
                          </a:solidFill>
                          <a:effectLst/>
                          <a:latin typeface="+mj-lt"/>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sz="1200" b="0" i="0" u="none" strike="noStrike">
                          <a:solidFill>
                            <a:srgbClr val="000000"/>
                          </a:solidFill>
                          <a:effectLst/>
                          <a:latin typeface="+mj-lt"/>
                        </a:rPr>
                        <a:t>C3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Thực hiện chương trình đào tạo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Khoa Công nghệ Cơ khí</a:t>
                      </a:r>
                      <a:br>
                        <a:rPr lang="vi-VN" sz="1200" b="0" i="0" u="none" strike="noStrike">
                          <a:solidFill>
                            <a:srgbClr val="000000"/>
                          </a:solidFill>
                          <a:effectLst/>
                          <a:latin typeface="+mj-lt"/>
                        </a:rPr>
                      </a:br>
                      <a:r>
                        <a:rPr lang="vi-VN" sz="1200" b="0" i="0" u="none" strike="noStrike">
                          <a:solidFill>
                            <a:srgbClr val="000000"/>
                          </a:solidFill>
                          <a:effectLst/>
                          <a:latin typeface="+mj-lt"/>
                        </a:rPr>
                        <a:t>Khoa Công nghệ Điện - Điện tử</a:t>
                      </a:r>
                      <a:br>
                        <a:rPr lang="vi-VN" sz="1200" b="0" i="0" u="none" strike="noStrike">
                          <a:solidFill>
                            <a:srgbClr val="000000"/>
                          </a:solidFill>
                          <a:effectLst/>
                          <a:latin typeface="+mj-lt"/>
                        </a:rPr>
                      </a:br>
                      <a:r>
                        <a:rPr lang="vi-VN" sz="1200" b="0" i="0" u="none" strike="noStrike">
                          <a:solidFill>
                            <a:srgbClr val="000000"/>
                          </a:solidFill>
                          <a:effectLst/>
                          <a:latin typeface="+mj-lt"/>
                        </a:rPr>
                        <a:t>Khoa Công nghệ Động lực</a:t>
                      </a:r>
                      <a:br>
                        <a:rPr lang="vi-VN" sz="1200" b="0" i="0" u="none" strike="noStrike">
                          <a:solidFill>
                            <a:srgbClr val="000000"/>
                          </a:solidFill>
                          <a:effectLst/>
                          <a:latin typeface="+mj-lt"/>
                        </a:rPr>
                      </a:br>
                      <a:r>
                        <a:rPr lang="vi-VN" sz="1200" b="0" i="0" u="none" strike="noStrike">
                          <a:solidFill>
                            <a:srgbClr val="000000"/>
                          </a:solidFill>
                          <a:effectLst/>
                          <a:latin typeface="+mj-lt"/>
                        </a:rPr>
                        <a:t>Khoa Công nghệ Thông tin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Ông Chung Trần Thế Vinh</a:t>
                      </a:r>
                      <a:br>
                        <a:rPr lang="vi-VN" sz="1200" b="0" i="0" u="none" strike="noStrike">
                          <a:solidFill>
                            <a:srgbClr val="000000"/>
                          </a:solidFill>
                          <a:effectLst/>
                          <a:latin typeface="+mj-lt"/>
                        </a:rPr>
                      </a:br>
                      <a:r>
                        <a:rPr lang="vi-VN" sz="1200" b="0" i="0" u="none" strike="noStrike">
                          <a:solidFill>
                            <a:srgbClr val="000000"/>
                          </a:solidFill>
                          <a:effectLst/>
                          <a:latin typeface="+mj-lt"/>
                        </a:rPr>
                        <a:t>Ông Châu Văn Bảo</a:t>
                      </a:r>
                      <a:br>
                        <a:rPr lang="vi-VN" sz="1200" b="0" i="0" u="none" strike="noStrike">
                          <a:solidFill>
                            <a:srgbClr val="000000"/>
                          </a:solidFill>
                          <a:effectLst/>
                          <a:latin typeface="+mj-lt"/>
                        </a:rPr>
                      </a:br>
                      <a:r>
                        <a:rPr lang="vi-VN" sz="1200" b="0" i="0" u="none" strike="noStrike">
                          <a:solidFill>
                            <a:srgbClr val="000000"/>
                          </a:solidFill>
                          <a:effectLst/>
                          <a:latin typeface="+mj-lt"/>
                        </a:rPr>
                        <a:t>Ông Nguyễn Anh Tuấn</a:t>
                      </a:r>
                      <a:br>
                        <a:rPr lang="vi-VN" sz="1200" b="0" i="0" u="none" strike="noStrike">
                          <a:solidFill>
                            <a:srgbClr val="000000"/>
                          </a:solidFill>
                          <a:effectLst/>
                          <a:latin typeface="+mj-lt"/>
                        </a:rPr>
                      </a:br>
                      <a:r>
                        <a:rPr lang="vi-VN" sz="1200" b="0" i="0" u="none" strike="noStrike">
                          <a:solidFill>
                            <a:srgbClr val="000000"/>
                          </a:solidFill>
                          <a:effectLst/>
                          <a:latin typeface="+mj-lt"/>
                        </a:rPr>
                        <a:t>Ông Nguyễn Khoa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7"/>
                  </a:ext>
                </a:extLst>
              </a:tr>
              <a:tr h="463550">
                <a:tc>
                  <a:txBody>
                    <a:bodyPr/>
                    <a:lstStyle/>
                    <a:p>
                      <a:pPr algn="ctr" fontAlgn="ctr"/>
                      <a:r>
                        <a:rPr lang="en-US" sz="1200" b="0" i="0" u="none" strike="noStrike">
                          <a:solidFill>
                            <a:srgbClr val="000000"/>
                          </a:solidFill>
                          <a:effectLst/>
                          <a:latin typeface="+mj-lt"/>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sz="1200" b="0" i="0" u="none" strike="noStrike">
                          <a:solidFill>
                            <a:srgbClr val="000000"/>
                          </a:solidFill>
                          <a:effectLst/>
                          <a:latin typeface="+mj-lt"/>
                        </a:rPr>
                        <a:t>C4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Kiểm tra đánh giá và cấp bằng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Phòng Khảo thí - Đảm bảo chất lượng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Ông Nguyễn Chí Nhân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235104957"/>
      </p:ext>
    </p:extLst>
  </p:cSld>
  <p:clrMapOvr>
    <a:masterClrMapping/>
  </p:clrMapOvr>
  <p:transition spd="slow">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DANH SÁCH CHỦ QUÁ TRÌNH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02889364"/>
              </p:ext>
            </p:extLst>
          </p:nvPr>
        </p:nvGraphicFramePr>
        <p:xfrm>
          <a:off x="110490" y="1219200"/>
          <a:ext cx="8957310" cy="5092700"/>
        </p:xfrm>
        <a:graphic>
          <a:graphicData uri="http://schemas.openxmlformats.org/drawingml/2006/table">
            <a:tbl>
              <a:tblPr/>
              <a:tblGrid>
                <a:gridCol w="419662">
                  <a:extLst>
                    <a:ext uri="{9D8B030D-6E8A-4147-A177-3AD203B41FA5}">
                      <a16:colId xmlns:a16="http://schemas.microsoft.com/office/drawing/2014/main" xmlns="" val="20000"/>
                    </a:ext>
                  </a:extLst>
                </a:gridCol>
                <a:gridCol w="765248">
                  <a:extLst>
                    <a:ext uri="{9D8B030D-6E8A-4147-A177-3AD203B41FA5}">
                      <a16:colId xmlns:a16="http://schemas.microsoft.com/office/drawing/2014/main" xmlns="" val="20001"/>
                    </a:ext>
                  </a:extLst>
                </a:gridCol>
                <a:gridCol w="2086651">
                  <a:extLst>
                    <a:ext uri="{9D8B030D-6E8A-4147-A177-3AD203B41FA5}">
                      <a16:colId xmlns:a16="http://schemas.microsoft.com/office/drawing/2014/main" xmlns="" val="20002"/>
                    </a:ext>
                  </a:extLst>
                </a:gridCol>
                <a:gridCol w="3411449">
                  <a:extLst>
                    <a:ext uri="{9D8B030D-6E8A-4147-A177-3AD203B41FA5}">
                      <a16:colId xmlns:a16="http://schemas.microsoft.com/office/drawing/2014/main" xmlns="" val="20003"/>
                    </a:ext>
                  </a:extLst>
                </a:gridCol>
                <a:gridCol w="2274300">
                  <a:extLst>
                    <a:ext uri="{9D8B030D-6E8A-4147-A177-3AD203B41FA5}">
                      <a16:colId xmlns:a16="http://schemas.microsoft.com/office/drawing/2014/main" xmlns="" val="20004"/>
                    </a:ext>
                  </a:extLst>
                </a:gridCol>
              </a:tblGrid>
              <a:tr h="463550">
                <a:tc>
                  <a:txBody>
                    <a:bodyPr/>
                    <a:lstStyle/>
                    <a:p>
                      <a:pPr algn="ctr" fontAlgn="ctr"/>
                      <a:r>
                        <a:rPr lang="en-US" sz="1400" b="1" i="0" u="none" strike="noStrike">
                          <a:solidFill>
                            <a:srgbClr val="000000"/>
                          </a:solidFill>
                          <a:effectLst/>
                          <a:latin typeface="+mj-lt"/>
                        </a:rPr>
                        <a:t>No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400" b="1" i="0" u="none" strike="noStrike">
                          <a:solidFill>
                            <a:srgbClr val="000000"/>
                          </a:solidFill>
                          <a:effectLst/>
                          <a:latin typeface="+mj-lt"/>
                        </a:rPr>
                        <a:t>CODE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400" b="1" i="0" u="none" strike="noStrike">
                          <a:solidFill>
                            <a:srgbClr val="000000"/>
                          </a:solidFill>
                          <a:effectLst/>
                          <a:latin typeface="+mj-lt"/>
                        </a:rPr>
                        <a:t>PROCESS  QUÁ TRÌNH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ctr"/>
                      <a:r>
                        <a:rPr lang="en-US" sz="1400" b="1" i="0" u="none" strike="noStrike">
                          <a:solidFill>
                            <a:srgbClr val="000000"/>
                          </a:solidFill>
                          <a:effectLst/>
                          <a:latin typeface="+mj-lt"/>
                        </a:rPr>
                        <a:t>DEPT/SECT   BỘ PHẬN/ PHÒNG BAN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ctr"/>
                      <a:r>
                        <a:rPr lang="en-US" sz="1400" b="1" i="0" u="none" strike="noStrike">
                          <a:solidFill>
                            <a:srgbClr val="000000"/>
                          </a:solidFill>
                          <a:effectLst/>
                          <a:latin typeface="+mj-lt"/>
                        </a:rPr>
                        <a:t>PROCESS OWNER</a:t>
                      </a:r>
                      <a:br>
                        <a:rPr lang="en-US" sz="1400" b="1" i="0" u="none" strike="noStrike">
                          <a:solidFill>
                            <a:srgbClr val="000000"/>
                          </a:solidFill>
                          <a:effectLst/>
                          <a:latin typeface="+mj-lt"/>
                        </a:rPr>
                      </a:br>
                      <a:r>
                        <a:rPr lang="en-US" sz="1400" b="1" i="0" u="none" strike="noStrike">
                          <a:solidFill>
                            <a:srgbClr val="000000"/>
                          </a:solidFill>
                          <a:effectLst/>
                          <a:latin typeface="+mj-lt"/>
                        </a:rPr>
                        <a:t>CHỦ QUÁ TRÌNH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695325">
                <a:tc>
                  <a:txBody>
                    <a:bodyPr/>
                    <a:lstStyle/>
                    <a:p>
                      <a:pPr algn="ctr" fontAlgn="ctr"/>
                      <a:r>
                        <a:rPr lang="en-US" sz="1200" b="0" i="0" u="none" strike="noStrike">
                          <a:solidFill>
                            <a:srgbClr val="000000"/>
                          </a:solidFill>
                          <a:effectLst/>
                          <a:latin typeface="+mj-lt"/>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sz="1200" b="0" i="0" u="none" strike="noStrike">
                          <a:solidFill>
                            <a:srgbClr val="000000"/>
                          </a:solidFill>
                          <a:effectLst/>
                          <a:latin typeface="+mj-lt"/>
                        </a:rPr>
                        <a:t>C5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Theo dõi tình trạng có việc làm và sự hài lòng của Sinh viên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sz="1200" b="0" i="0" u="none" strike="noStrike">
                          <a:solidFill>
                            <a:srgbClr val="000000"/>
                          </a:solidFill>
                          <a:effectLst/>
                          <a:latin typeface="+mj-lt"/>
                        </a:rPr>
                        <a:t>Trung tâm Quan hệ - Doanh nghiệp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vi-VN" sz="1200" b="0" i="0" u="none" strike="noStrike">
                          <a:solidFill>
                            <a:srgbClr val="000000"/>
                          </a:solidFill>
                          <a:effectLst/>
                          <a:latin typeface="+mj-lt"/>
                        </a:rPr>
                        <a:t>Ông Nguyễn Văn Chiến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1"/>
                  </a:ext>
                </a:extLst>
              </a:tr>
              <a:tr h="463550">
                <a:tc>
                  <a:txBody>
                    <a:bodyPr/>
                    <a:lstStyle/>
                    <a:p>
                      <a:pPr algn="ctr" fontAlgn="ctr"/>
                      <a:r>
                        <a:rPr lang="en-US" sz="1200" b="0" i="0" u="none" strike="noStrike">
                          <a:solidFill>
                            <a:srgbClr val="000000"/>
                          </a:solidFill>
                          <a:effectLst/>
                          <a:latin typeface="+mj-lt"/>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S1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Tuyển dụng &amp; Phát triển nhân viên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Phòng Tổ chức - Hành chính Tổng hợp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Bà Đinh Hồng Minh</a:t>
                      </a:r>
                      <a:br>
                        <a:rPr lang="vi-VN" sz="1200" b="0" i="0" u="none" strike="noStrike">
                          <a:solidFill>
                            <a:srgbClr val="000000"/>
                          </a:solidFill>
                          <a:effectLst/>
                          <a:latin typeface="+mj-lt"/>
                        </a:rPr>
                      </a:br>
                      <a:r>
                        <a:rPr lang="vi-VN" sz="1200" b="0" i="0" u="none" strike="noStrike">
                          <a:solidFill>
                            <a:srgbClr val="000000"/>
                          </a:solidFill>
                          <a:effectLst/>
                          <a:latin typeface="+mj-lt"/>
                        </a:rPr>
                        <a:t>(Phó Hiệu trưởng)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2"/>
                  </a:ext>
                </a:extLst>
              </a:tr>
              <a:tr h="463550">
                <a:tc>
                  <a:txBody>
                    <a:bodyPr/>
                    <a:lstStyle/>
                    <a:p>
                      <a:pPr algn="ctr" fontAlgn="ctr"/>
                      <a:r>
                        <a:rPr lang="en-US" sz="1200" b="0" i="0" u="none" strike="noStrike">
                          <a:solidFill>
                            <a:srgbClr val="000000"/>
                          </a:solidFill>
                          <a:effectLst/>
                          <a:latin typeface="+mj-lt"/>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S2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Bảo trì máy móc, công cụ, cơ sở hạ tầng và IT -Hiệu chuẩn thiết bị đo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Phòng Quản trị Cơ sở vật chất</a:t>
                      </a:r>
                      <a:br>
                        <a:rPr lang="vi-VN" sz="1200" b="0" i="0" u="none" strike="noStrike">
                          <a:solidFill>
                            <a:srgbClr val="000000"/>
                          </a:solidFill>
                          <a:effectLst/>
                          <a:latin typeface="+mj-lt"/>
                        </a:rPr>
                      </a:br>
                      <a:r>
                        <a:rPr lang="vi-VN" sz="1200" b="0" i="0" u="none" strike="noStrike">
                          <a:solidFill>
                            <a:srgbClr val="000000"/>
                          </a:solidFill>
                          <a:effectLst/>
                          <a:latin typeface="+mj-lt"/>
                        </a:rPr>
                        <a:t>Phòng Thiết bi - Vật tư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Ông Lâm Viết Dũng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3"/>
                  </a:ext>
                </a:extLst>
              </a:tr>
              <a:tr h="695325">
                <a:tc>
                  <a:txBody>
                    <a:bodyPr/>
                    <a:lstStyle/>
                    <a:p>
                      <a:pPr algn="ctr" fontAlgn="ctr"/>
                      <a:r>
                        <a:rPr lang="en-US" sz="1200" b="0" i="0" u="none" strike="noStrike">
                          <a:solidFill>
                            <a:srgbClr val="000000"/>
                          </a:solidFill>
                          <a:effectLst/>
                          <a:latin typeface="+mj-lt"/>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S3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Kiểm soát đầu ra không phù hợp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Phòng Khảo thí - Đảm bảo chất lượng</a:t>
                      </a:r>
                      <a:br>
                        <a:rPr lang="vi-VN" sz="1200" b="0" i="0" u="none" strike="noStrike">
                          <a:solidFill>
                            <a:srgbClr val="000000"/>
                          </a:solidFill>
                          <a:effectLst/>
                          <a:latin typeface="+mj-lt"/>
                        </a:rPr>
                      </a:br>
                      <a:r>
                        <a:rPr lang="vi-VN" sz="1200" b="0" i="0" u="none" strike="noStrike">
                          <a:solidFill>
                            <a:srgbClr val="000000"/>
                          </a:solidFill>
                          <a:effectLst/>
                          <a:latin typeface="+mj-lt"/>
                        </a:rPr>
                        <a:t>Phòng Tuyển sinh - Đào tạo</a:t>
                      </a:r>
                      <a:br>
                        <a:rPr lang="vi-VN" sz="1200" b="0" i="0" u="none" strike="noStrike">
                          <a:solidFill>
                            <a:srgbClr val="000000"/>
                          </a:solidFill>
                          <a:effectLst/>
                          <a:latin typeface="+mj-lt"/>
                        </a:rPr>
                      </a:br>
                      <a:r>
                        <a:rPr lang="vi-VN" sz="1200" b="0" i="0" u="none" strike="noStrike">
                          <a:solidFill>
                            <a:srgbClr val="000000"/>
                          </a:solidFill>
                          <a:effectLst/>
                          <a:latin typeface="+mj-lt"/>
                        </a:rPr>
                        <a:t>Tổ Thanh tra - Pháp chế</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Ông Hồ Văn Sĩ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4"/>
                  </a:ext>
                </a:extLst>
              </a:tr>
              <a:tr h="927100">
                <a:tc>
                  <a:txBody>
                    <a:bodyPr/>
                    <a:lstStyle/>
                    <a:p>
                      <a:pPr algn="ctr" fontAlgn="ctr"/>
                      <a:r>
                        <a:rPr lang="en-US" sz="1200" b="0" i="0" u="none" strike="noStrike">
                          <a:solidFill>
                            <a:srgbClr val="000000"/>
                          </a:solidFill>
                          <a:effectLst/>
                          <a:latin typeface="+mj-lt"/>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S4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Mua sắm &amp;  Quản lý nhà cung cấp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Phòng Kế hoạch- Tài chính</a:t>
                      </a:r>
                      <a:br>
                        <a:rPr lang="vi-VN" sz="1200" b="0" i="0" u="none" strike="noStrike">
                          <a:solidFill>
                            <a:srgbClr val="000000"/>
                          </a:solidFill>
                          <a:effectLst/>
                          <a:latin typeface="+mj-lt"/>
                        </a:rPr>
                      </a:br>
                      <a:r>
                        <a:rPr lang="vi-VN" sz="1200" b="0" i="0" u="none" strike="noStrike">
                          <a:solidFill>
                            <a:srgbClr val="000000"/>
                          </a:solidFill>
                          <a:effectLst/>
                          <a:latin typeface="+mj-lt"/>
                        </a:rPr>
                        <a:t>Phòng Quản trị - Dịch vụ</a:t>
                      </a:r>
                      <a:br>
                        <a:rPr lang="vi-VN" sz="1200" b="0" i="0" u="none" strike="noStrike">
                          <a:solidFill>
                            <a:srgbClr val="000000"/>
                          </a:solidFill>
                          <a:effectLst/>
                          <a:latin typeface="+mj-lt"/>
                        </a:rPr>
                      </a:br>
                      <a:r>
                        <a:rPr lang="vi-VN" sz="1200" b="0" i="0" u="none" strike="noStrike">
                          <a:solidFill>
                            <a:srgbClr val="000000"/>
                          </a:solidFill>
                          <a:effectLst/>
                          <a:latin typeface="+mj-lt"/>
                        </a:rPr>
                        <a:t>Phòng Thiết bị - Vật tư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Ông Nguyễn Kính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5"/>
                  </a:ext>
                </a:extLst>
              </a:tr>
              <a:tr h="463550">
                <a:tc>
                  <a:txBody>
                    <a:bodyPr/>
                    <a:lstStyle/>
                    <a:p>
                      <a:pPr algn="ctr" fontAlgn="ctr"/>
                      <a:r>
                        <a:rPr lang="en-US" sz="1200" b="0" i="0" u="none" strike="noStrike">
                          <a:solidFill>
                            <a:srgbClr val="000000"/>
                          </a:solidFill>
                          <a:effectLst/>
                          <a:latin typeface="+mj-lt"/>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1200" b="0" i="0" u="none" strike="noStrike">
                          <a:solidFill>
                            <a:srgbClr val="000000"/>
                          </a:solidFill>
                          <a:effectLst/>
                          <a:latin typeface="+mj-lt"/>
                        </a:rPr>
                        <a:t>S5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en-US" sz="1200" b="0" i="0" u="none" strike="noStrike">
                          <a:solidFill>
                            <a:srgbClr val="000000"/>
                          </a:solidFill>
                          <a:effectLst/>
                          <a:latin typeface="+mj-lt"/>
                        </a:rPr>
                        <a:t>Dịch vụ khuyến học và phát triển Sinh viên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Phòng Công tác chính trị Quản lý SV</a:t>
                      </a:r>
                      <a:br>
                        <a:rPr lang="vi-VN" sz="1200" b="0" i="0" u="none" strike="noStrike">
                          <a:solidFill>
                            <a:srgbClr val="000000"/>
                          </a:solidFill>
                          <a:effectLst/>
                          <a:latin typeface="+mj-lt"/>
                        </a:rPr>
                      </a:br>
                      <a:r>
                        <a:rPr lang="vi-VN" sz="1200" b="0" i="0" u="none" strike="noStrike">
                          <a:solidFill>
                            <a:srgbClr val="000000"/>
                          </a:solidFill>
                          <a:effectLst/>
                          <a:latin typeface="+mj-lt"/>
                        </a:rPr>
                        <a:t>Trung tâm điều hành và quản lý dữ liệu</a:t>
                      </a:r>
                      <a:br>
                        <a:rPr lang="vi-VN" sz="1200" b="0" i="0" u="none" strike="noStrike">
                          <a:solidFill>
                            <a:srgbClr val="000000"/>
                          </a:solidFill>
                          <a:effectLst/>
                          <a:latin typeface="+mj-lt"/>
                        </a:rPr>
                      </a:br>
                      <a:r>
                        <a:rPr lang="vi-VN" sz="1200" b="0" i="0" u="none" strike="noStrike">
                          <a:solidFill>
                            <a:srgbClr val="000000"/>
                          </a:solidFill>
                          <a:effectLst/>
                          <a:latin typeface="+mj-lt"/>
                        </a:rPr>
                        <a:t>Thư viện</a:t>
                      </a:r>
                      <a:br>
                        <a:rPr lang="vi-VN" sz="1200" b="0" i="0" u="none" strike="noStrike">
                          <a:solidFill>
                            <a:srgbClr val="000000"/>
                          </a:solidFill>
                          <a:effectLst/>
                          <a:latin typeface="+mj-lt"/>
                        </a:rPr>
                      </a:br>
                      <a:r>
                        <a:rPr lang="vi-VN" sz="1200" b="0" i="0" u="none" strike="noStrike">
                          <a:solidFill>
                            <a:srgbClr val="000000"/>
                          </a:solidFill>
                          <a:effectLst/>
                          <a:latin typeface="+mj-lt"/>
                        </a:rPr>
                        <a:t>Phòng Quản trị - Dịch vụ</a:t>
                      </a:r>
                      <a:br>
                        <a:rPr lang="vi-VN" sz="1200" b="0" i="0" u="none" strike="noStrike">
                          <a:solidFill>
                            <a:srgbClr val="000000"/>
                          </a:solidFill>
                          <a:effectLst/>
                          <a:latin typeface="+mj-lt"/>
                        </a:rPr>
                      </a:br>
                      <a:r>
                        <a:rPr lang="vi-VN" sz="1200" b="0" i="0" u="none" strike="noStrike">
                          <a:solidFill>
                            <a:srgbClr val="000000"/>
                          </a:solidFill>
                          <a:effectLst/>
                          <a:latin typeface="+mj-lt"/>
                        </a:rPr>
                        <a:t>Trung tâm y tế</a:t>
                      </a:r>
                      <a:br>
                        <a:rPr lang="vi-VN" sz="1200" b="0" i="0" u="none" strike="noStrike">
                          <a:solidFill>
                            <a:srgbClr val="000000"/>
                          </a:solidFill>
                          <a:effectLst/>
                          <a:latin typeface="+mj-lt"/>
                        </a:rPr>
                      </a:br>
                      <a:r>
                        <a:rPr lang="vi-VN" sz="1200" b="0" i="0" u="none" strike="noStrike">
                          <a:solidFill>
                            <a:srgbClr val="000000"/>
                          </a:solidFill>
                          <a:effectLst/>
                          <a:latin typeface="+mj-lt"/>
                        </a:rPr>
                        <a:t>Phòng Tổ chức - Hành chính - Tổng hợp</a:t>
                      </a:r>
                      <a:br>
                        <a:rPr lang="vi-VN" sz="1200" b="0" i="0" u="none" strike="noStrike">
                          <a:solidFill>
                            <a:srgbClr val="000000"/>
                          </a:solidFill>
                          <a:effectLst/>
                          <a:latin typeface="+mj-lt"/>
                        </a:rPr>
                      </a:br>
                      <a:r>
                        <a:rPr lang="vi-VN" sz="1200" b="0" i="0" u="none" strike="noStrike">
                          <a:solidFill>
                            <a:srgbClr val="000000"/>
                          </a:solidFill>
                          <a:effectLst/>
                          <a:latin typeface="+mj-lt"/>
                        </a:rPr>
                        <a:t>Công đoàn Trường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vi-VN" sz="1200" b="0" i="0" u="none" strike="noStrike">
                          <a:solidFill>
                            <a:srgbClr val="000000"/>
                          </a:solidFill>
                          <a:effectLst/>
                          <a:latin typeface="+mj-lt"/>
                        </a:rPr>
                        <a:t>Ông Nguyễn Văn Dũng</a:t>
                      </a:r>
                      <a:br>
                        <a:rPr lang="vi-VN" sz="1200" b="0" i="0" u="none" strike="noStrike">
                          <a:solidFill>
                            <a:srgbClr val="000000"/>
                          </a:solidFill>
                          <a:effectLst/>
                          <a:latin typeface="+mj-lt"/>
                        </a:rPr>
                      </a:br>
                      <a:r>
                        <a:rPr lang="vi-VN" sz="1200" b="0" i="0" u="none" strike="noStrike">
                          <a:solidFill>
                            <a:srgbClr val="000000"/>
                          </a:solidFill>
                          <a:effectLst/>
                          <a:latin typeface="+mj-lt"/>
                        </a:rPr>
                        <a:t>(Phó Hiệu trưởng)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537429906"/>
      </p:ext>
    </p:extLst>
  </p:cSld>
  <p:clrMapOvr>
    <a:masterClrMapping/>
  </p:clrMapOvr>
  <p:transition spd="slow">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144000" cy="563563"/>
          </a:xfrm>
        </p:spPr>
        <p:txBody>
          <a:bodyPr/>
          <a:lstStyle/>
          <a:p>
            <a:pPr algn="ctr"/>
            <a:r>
              <a:rPr lang="en-US" sz="2400"/>
              <a:t>MỘT SỐ THÀNH QUẢ TIÊU BIỂU </a:t>
            </a:r>
            <a:r>
              <a:rPr lang="en-US" sz="2400" smtClean="0"/>
              <a:t/>
            </a:r>
            <a:br>
              <a:rPr lang="en-US" sz="2400" smtClean="0"/>
            </a:br>
            <a:r>
              <a:rPr lang="en-US" sz="2400" smtClean="0"/>
              <a:t>KHOA CÔNG NGHỆ </a:t>
            </a:r>
            <a:r>
              <a:rPr lang="en-US" sz="2400"/>
              <a:t>CƠ KHÍ</a:t>
            </a:r>
          </a:p>
        </p:txBody>
      </p:sp>
      <p:sp>
        <p:nvSpPr>
          <p:cNvPr id="8" name="Content Placeholder 2"/>
          <p:cNvSpPr txBox="1">
            <a:spLocks/>
          </p:cNvSpPr>
          <p:nvPr/>
        </p:nvSpPr>
        <p:spPr bwMode="auto">
          <a:xfrm>
            <a:off x="76199" y="1152525"/>
            <a:ext cx="9067801"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000">
                <a:solidFill>
                  <a:schemeClr val="tx1"/>
                </a:solidFill>
                <a:latin typeface="Arial" charset="0"/>
              </a:defRPr>
            </a:lvl3pPr>
            <a:lvl4pPr marL="1600200" indent="-228600" algn="l" rtl="0" eaLnBrk="1" fontAlgn="base" hangingPunct="1">
              <a:spcBef>
                <a:spcPct val="20000"/>
              </a:spcBef>
              <a:spcAft>
                <a:spcPct val="0"/>
              </a:spcAft>
              <a:buChar char="–"/>
              <a:defRPr sz="1800">
                <a:solidFill>
                  <a:schemeClr val="tx1"/>
                </a:solidFill>
                <a:latin typeface="Arial" charset="0"/>
              </a:defRPr>
            </a:lvl4pPr>
            <a:lvl5pPr marL="2057400" indent="-228600" algn="l" rtl="0" eaLnBrk="1" fontAlgn="base" hangingPunct="1">
              <a:spcBef>
                <a:spcPct val="20000"/>
              </a:spcBef>
              <a:spcAft>
                <a:spcPct val="0"/>
              </a:spcAft>
              <a:buChar char="»"/>
              <a:defRPr sz="1800">
                <a:solidFill>
                  <a:schemeClr val="tx1"/>
                </a:solidFill>
                <a:latin typeface="Arial" charset="0"/>
              </a:defRPr>
            </a:lvl5pPr>
            <a:lvl6pPr marL="2514600" indent="-228600" algn="l" rtl="0" eaLnBrk="1" fontAlgn="base" hangingPunct="1">
              <a:spcBef>
                <a:spcPct val="20000"/>
              </a:spcBef>
              <a:spcAft>
                <a:spcPct val="0"/>
              </a:spcAft>
              <a:buChar char="»"/>
              <a:defRPr sz="1800">
                <a:solidFill>
                  <a:schemeClr val="tx1"/>
                </a:solidFill>
                <a:latin typeface="Arial" charset="0"/>
              </a:defRPr>
            </a:lvl6pPr>
            <a:lvl7pPr marL="2971800" indent="-228600" algn="l" rtl="0" eaLnBrk="1" fontAlgn="base" hangingPunct="1">
              <a:spcBef>
                <a:spcPct val="20000"/>
              </a:spcBef>
              <a:spcAft>
                <a:spcPct val="0"/>
              </a:spcAft>
              <a:buChar char="»"/>
              <a:defRPr sz="1800">
                <a:solidFill>
                  <a:schemeClr val="tx1"/>
                </a:solidFill>
                <a:latin typeface="Arial" charset="0"/>
              </a:defRPr>
            </a:lvl7pPr>
            <a:lvl8pPr marL="3429000" indent="-228600" algn="l" rtl="0" eaLnBrk="1" fontAlgn="base" hangingPunct="1">
              <a:spcBef>
                <a:spcPct val="20000"/>
              </a:spcBef>
              <a:spcAft>
                <a:spcPct val="0"/>
              </a:spcAft>
              <a:buChar char="»"/>
              <a:defRPr sz="1800">
                <a:solidFill>
                  <a:schemeClr val="tx1"/>
                </a:solidFill>
                <a:latin typeface="Arial" charset="0"/>
              </a:defRPr>
            </a:lvl8pPr>
            <a:lvl9pPr marL="3886200" indent="-228600" algn="l" rtl="0" eaLnBrk="1" fontAlgn="base" hangingPunct="1">
              <a:spcBef>
                <a:spcPct val="20000"/>
              </a:spcBef>
              <a:spcAft>
                <a:spcPct val="0"/>
              </a:spcAft>
              <a:buChar char="»"/>
              <a:defRPr sz="1800">
                <a:solidFill>
                  <a:schemeClr val="tx1"/>
                </a:solidFill>
                <a:latin typeface="Arial" charset="0"/>
              </a:defRPr>
            </a:lvl9pPr>
          </a:lstStyle>
          <a:p>
            <a:pPr marL="4763" lvl="1" indent="0">
              <a:buNone/>
            </a:pPr>
            <a:r>
              <a:rPr lang="en-US">
                <a:sym typeface="Wingdings" pitchFamily="2" charset="2"/>
              </a:rPr>
              <a:t>+ Số sinh viên đầu vào </a:t>
            </a:r>
            <a:r>
              <a:rPr lang="en-US" smtClean="0">
                <a:sym typeface="Wingdings" pitchFamily="2" charset="2"/>
              </a:rPr>
              <a:t>của khóa 2017 là</a:t>
            </a:r>
            <a:r>
              <a:rPr lang="en-US">
                <a:sym typeface="Wingdings" pitchFamily="2" charset="2"/>
              </a:rPr>
              <a:t>: </a:t>
            </a:r>
            <a:r>
              <a:rPr lang="en-US">
                <a:solidFill>
                  <a:srgbClr val="FF0000"/>
                </a:solidFill>
                <a:sym typeface="Wingdings" pitchFamily="2" charset="2"/>
              </a:rPr>
              <a:t>774</a:t>
            </a:r>
            <a:r>
              <a:rPr lang="en-US">
                <a:sym typeface="Wingdings" pitchFamily="2" charset="2"/>
              </a:rPr>
              <a:t> Sinh viên</a:t>
            </a:r>
          </a:p>
          <a:p>
            <a:pPr marL="4763" lvl="1" indent="0">
              <a:buNone/>
            </a:pPr>
            <a:r>
              <a:rPr lang="en-US"/>
              <a:t>+ Số sinh viên xếp loại khá, giỏi của khóa </a:t>
            </a:r>
            <a:r>
              <a:rPr lang="en-US" smtClean="0"/>
              <a:t>2017 trong năm học 2017 - 2018 là: </a:t>
            </a:r>
          </a:p>
          <a:p>
            <a:pPr marL="4763" lvl="1" indent="0">
              <a:buNone/>
            </a:pPr>
            <a:r>
              <a:rPr lang="en-US" sz="2200" smtClean="0"/>
              <a:t>Học </a:t>
            </a:r>
            <a:r>
              <a:rPr lang="en-US" sz="2200"/>
              <a:t>kì 1: </a:t>
            </a:r>
            <a:r>
              <a:rPr lang="en-US" sz="2200" smtClean="0">
                <a:solidFill>
                  <a:srgbClr val="FF0000"/>
                </a:solidFill>
              </a:rPr>
              <a:t>4,8%, </a:t>
            </a:r>
            <a:r>
              <a:rPr lang="en-US" sz="2200" smtClean="0"/>
              <a:t>Học </a:t>
            </a:r>
            <a:r>
              <a:rPr lang="en-US" sz="2200"/>
              <a:t>kì 2: </a:t>
            </a:r>
            <a:r>
              <a:rPr lang="en-US" sz="2200" smtClean="0">
                <a:solidFill>
                  <a:srgbClr val="FF0000"/>
                </a:solidFill>
              </a:rPr>
              <a:t>11,6%.</a:t>
            </a:r>
            <a:endParaRPr lang="en-US" sz="2200">
              <a:solidFill>
                <a:srgbClr val="FF0000"/>
              </a:solidFill>
              <a:sym typeface="Wingdings" pitchFamily="2" charset="2"/>
            </a:endParaRPr>
          </a:p>
          <a:p>
            <a:pPr marL="4763" lvl="1" indent="0">
              <a:buNone/>
            </a:pPr>
            <a:r>
              <a:rPr lang="en-US">
                <a:sym typeface="Wingdings" pitchFamily="2" charset="2"/>
              </a:rPr>
              <a:t>+ Số sinh viên có việc làm sau khi tốt nghiệp khóa </a:t>
            </a:r>
            <a:r>
              <a:rPr lang="en-US" smtClean="0">
                <a:sym typeface="Wingdings" pitchFamily="2" charset="2"/>
              </a:rPr>
              <a:t>2014 - 2017 :</a:t>
            </a:r>
          </a:p>
          <a:p>
            <a:pPr marL="4763" lvl="1" indent="0">
              <a:buNone/>
            </a:pPr>
            <a:r>
              <a:rPr lang="en-US">
                <a:sym typeface="Wingdings" pitchFamily="2" charset="2"/>
              </a:rPr>
              <a:t> </a:t>
            </a:r>
            <a:r>
              <a:rPr lang="en-US" smtClean="0">
                <a:sym typeface="Wingdings" pitchFamily="2" charset="2"/>
              </a:rPr>
              <a:t>Số </a:t>
            </a:r>
            <a:r>
              <a:rPr lang="en-US">
                <a:sym typeface="Wingdings" pitchFamily="2" charset="2"/>
              </a:rPr>
              <a:t>sinh viên đầu vào </a:t>
            </a:r>
            <a:r>
              <a:rPr lang="en-US" smtClean="0">
                <a:sym typeface="Wingdings" pitchFamily="2" charset="2"/>
              </a:rPr>
              <a:t>khóa 2014 - 2017 </a:t>
            </a:r>
            <a:r>
              <a:rPr lang="en-US">
                <a:sym typeface="Wingdings" pitchFamily="2" charset="2"/>
              </a:rPr>
              <a:t>là: </a:t>
            </a:r>
            <a:r>
              <a:rPr lang="en-US" smtClean="0">
                <a:solidFill>
                  <a:srgbClr val="FF0000"/>
                </a:solidFill>
                <a:sym typeface="Wingdings" pitchFamily="2" charset="2"/>
              </a:rPr>
              <a:t>198</a:t>
            </a:r>
            <a:r>
              <a:rPr lang="en-US" smtClean="0">
                <a:sym typeface="Wingdings" pitchFamily="2" charset="2"/>
              </a:rPr>
              <a:t> </a:t>
            </a:r>
            <a:r>
              <a:rPr lang="en-US">
                <a:sym typeface="Wingdings" pitchFamily="2" charset="2"/>
              </a:rPr>
              <a:t>Sinh </a:t>
            </a:r>
            <a:r>
              <a:rPr lang="en-US" smtClean="0">
                <a:sym typeface="Wingdings" pitchFamily="2" charset="2"/>
              </a:rPr>
              <a:t>viên</a:t>
            </a:r>
            <a:endParaRPr lang="en-US">
              <a:sym typeface="Wingdings" pitchFamily="2" charset="2"/>
            </a:endParaRPr>
          </a:p>
          <a:p>
            <a:pPr marL="4763" lvl="1" indent="0">
              <a:buNone/>
            </a:pPr>
            <a:r>
              <a:rPr lang="en-US" sz="2200"/>
              <a:t> Có việc làm </a:t>
            </a:r>
            <a:r>
              <a:rPr lang="en-US" sz="2200">
                <a:solidFill>
                  <a:srgbClr val="FF0000"/>
                </a:solidFill>
              </a:rPr>
              <a:t>109/127</a:t>
            </a:r>
            <a:r>
              <a:rPr lang="en-US" sz="2200"/>
              <a:t> SV </a:t>
            </a:r>
            <a:r>
              <a:rPr lang="en-US" sz="2200" smtClean="0"/>
              <a:t>chiếm tỉ lệ </a:t>
            </a:r>
            <a:r>
              <a:rPr lang="en-US" sz="2200">
                <a:solidFill>
                  <a:srgbClr val="FF0000"/>
                </a:solidFill>
              </a:rPr>
              <a:t>85,83%</a:t>
            </a:r>
          </a:p>
          <a:p>
            <a:pPr marL="4763" lvl="1" indent="0">
              <a:buNone/>
            </a:pPr>
            <a:r>
              <a:rPr lang="en-US" sz="2200"/>
              <a:t> Chưa có việc làm </a:t>
            </a:r>
            <a:r>
              <a:rPr lang="en-US" sz="2200">
                <a:solidFill>
                  <a:srgbClr val="FF0000"/>
                </a:solidFill>
              </a:rPr>
              <a:t>06/127</a:t>
            </a:r>
            <a:r>
              <a:rPr lang="en-US" sz="2200"/>
              <a:t> SV chiếm tỉ lệ </a:t>
            </a:r>
            <a:r>
              <a:rPr lang="en-US" sz="2200">
                <a:solidFill>
                  <a:srgbClr val="FF0000"/>
                </a:solidFill>
              </a:rPr>
              <a:t>04,72%</a:t>
            </a:r>
          </a:p>
          <a:p>
            <a:pPr marL="4763" lvl="1" indent="0">
              <a:buNone/>
            </a:pPr>
            <a:r>
              <a:rPr lang="en-US" sz="2200"/>
              <a:t> Học liên thông </a:t>
            </a:r>
            <a:r>
              <a:rPr lang="en-US" sz="2200">
                <a:solidFill>
                  <a:srgbClr val="FF0000"/>
                </a:solidFill>
              </a:rPr>
              <a:t>12/127</a:t>
            </a:r>
            <a:r>
              <a:rPr lang="en-US" sz="2200"/>
              <a:t> SV chiếm tỉ lệ </a:t>
            </a:r>
            <a:r>
              <a:rPr lang="en-US" sz="2200" smtClean="0">
                <a:solidFill>
                  <a:srgbClr val="FF0000"/>
                </a:solidFill>
              </a:rPr>
              <a:t>09,54</a:t>
            </a:r>
            <a:r>
              <a:rPr lang="en-US" sz="2200">
                <a:solidFill>
                  <a:srgbClr val="FF0000"/>
                </a:solidFill>
              </a:rPr>
              <a:t>%</a:t>
            </a:r>
          </a:p>
          <a:p>
            <a:pPr marL="4763" lvl="1" indent="0">
              <a:buNone/>
            </a:pPr>
            <a:endParaRPr lang="en-US" sz="2200">
              <a:solidFill>
                <a:srgbClr val="FF0000"/>
              </a:solidFill>
            </a:endParaRPr>
          </a:p>
          <a:p>
            <a:pPr marL="4763" lvl="1" indent="0">
              <a:buNone/>
            </a:pPr>
            <a:endParaRPr lang="en-US" sz="2200">
              <a:solidFill>
                <a:srgbClr val="FF0000"/>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4953000"/>
            <a:ext cx="2438400" cy="1828800"/>
          </a:xfrm>
          <a:prstGeom prst="rect">
            <a:avLst/>
          </a:prstGeom>
          <a:ln>
            <a:noFill/>
          </a:ln>
          <a:effectLst>
            <a:outerShdw blurRad="292100" dist="139700" dir="2700000" algn="tl" rotWithShape="0">
              <a:srgbClr val="333333">
                <a:alpha val="65000"/>
              </a:srgbClr>
            </a:outerShdw>
          </a:effectLst>
        </p:spPr>
      </p:pic>
      <p:pic>
        <p:nvPicPr>
          <p:cNvPr id="11" name="Content Placeholder 10"/>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352800" y="4926330"/>
            <a:ext cx="2473960" cy="1855470"/>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1760" y="4953000"/>
            <a:ext cx="2362200" cy="1828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6421298"/>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white">
          <a:xfrm>
            <a:off x="76200" y="152400"/>
            <a:ext cx="91440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Verdana" pitchFamily="34" charset="0"/>
              </a:defRPr>
            </a:lvl2pPr>
            <a:lvl3pPr algn="l" rtl="0" eaLnBrk="1" fontAlgn="base" hangingPunct="1">
              <a:spcBef>
                <a:spcPct val="0"/>
              </a:spcBef>
              <a:spcAft>
                <a:spcPct val="0"/>
              </a:spcAft>
              <a:defRPr sz="3200" b="1">
                <a:solidFill>
                  <a:schemeClr val="bg1"/>
                </a:solidFill>
                <a:latin typeface="Verdana" pitchFamily="34" charset="0"/>
              </a:defRPr>
            </a:lvl3pPr>
            <a:lvl4pPr algn="l" rtl="0" eaLnBrk="1" fontAlgn="base" hangingPunct="1">
              <a:spcBef>
                <a:spcPct val="0"/>
              </a:spcBef>
              <a:spcAft>
                <a:spcPct val="0"/>
              </a:spcAft>
              <a:defRPr sz="3200" b="1">
                <a:solidFill>
                  <a:schemeClr val="bg1"/>
                </a:solidFill>
                <a:latin typeface="Verdana" pitchFamily="34" charset="0"/>
              </a:defRPr>
            </a:lvl4pPr>
            <a:lvl5pPr algn="l" rtl="0" eaLnBrk="1" fontAlgn="base" hangingPunct="1">
              <a:spcBef>
                <a:spcPct val="0"/>
              </a:spcBef>
              <a:spcAft>
                <a:spcPct val="0"/>
              </a:spcAft>
              <a:defRPr sz="3200" b="1">
                <a:solidFill>
                  <a:schemeClr val="bg1"/>
                </a:solidFill>
                <a:latin typeface="Verdana" pitchFamily="34" charset="0"/>
              </a:defRPr>
            </a:lvl5pPr>
            <a:lvl6pPr marL="457200" algn="l" rtl="0" eaLnBrk="1" fontAlgn="base" hangingPunct="1">
              <a:spcBef>
                <a:spcPct val="0"/>
              </a:spcBef>
              <a:spcAft>
                <a:spcPct val="0"/>
              </a:spcAft>
              <a:defRPr sz="3200" b="1">
                <a:solidFill>
                  <a:schemeClr val="bg1"/>
                </a:solidFill>
                <a:latin typeface="Verdana" pitchFamily="34" charset="0"/>
              </a:defRPr>
            </a:lvl6pPr>
            <a:lvl7pPr marL="914400" algn="l" rtl="0" eaLnBrk="1" fontAlgn="base" hangingPunct="1">
              <a:spcBef>
                <a:spcPct val="0"/>
              </a:spcBef>
              <a:spcAft>
                <a:spcPct val="0"/>
              </a:spcAft>
              <a:defRPr sz="3200" b="1">
                <a:solidFill>
                  <a:schemeClr val="bg1"/>
                </a:solidFill>
                <a:latin typeface="Verdana" pitchFamily="34" charset="0"/>
              </a:defRPr>
            </a:lvl7pPr>
            <a:lvl8pPr marL="1371600" algn="l" rtl="0" eaLnBrk="1" fontAlgn="base" hangingPunct="1">
              <a:spcBef>
                <a:spcPct val="0"/>
              </a:spcBef>
              <a:spcAft>
                <a:spcPct val="0"/>
              </a:spcAft>
              <a:defRPr sz="3200" b="1">
                <a:solidFill>
                  <a:schemeClr val="bg1"/>
                </a:solidFill>
                <a:latin typeface="Verdana" pitchFamily="34" charset="0"/>
              </a:defRPr>
            </a:lvl8pPr>
            <a:lvl9pPr marL="1828800" algn="l" rtl="0" eaLnBrk="1" fontAlgn="base" hangingPunct="1">
              <a:spcBef>
                <a:spcPct val="0"/>
              </a:spcBef>
              <a:spcAft>
                <a:spcPct val="0"/>
              </a:spcAft>
              <a:defRPr sz="3200" b="1">
                <a:solidFill>
                  <a:schemeClr val="bg1"/>
                </a:solidFill>
                <a:latin typeface="Verdana" pitchFamily="34" charset="0"/>
              </a:defRPr>
            </a:lvl9pPr>
          </a:lstStyle>
          <a:p>
            <a:pPr algn="ctr"/>
            <a:r>
              <a:rPr lang="en-US" sz="2200"/>
              <a:t>MỘT SỐ THÀNH QUẢ TIÊU </a:t>
            </a:r>
            <a:r>
              <a:rPr lang="en-US" sz="2200" smtClean="0"/>
              <a:t>BIỂU</a:t>
            </a:r>
          </a:p>
          <a:p>
            <a:pPr algn="ctr"/>
            <a:r>
              <a:rPr lang="en-US" sz="2200" smtClean="0"/>
              <a:t>KHOA CÔNG NGHỆ </a:t>
            </a:r>
            <a:r>
              <a:rPr lang="en-US" sz="2200"/>
              <a:t>ĐIỆN – ĐIỆN TỬ</a:t>
            </a:r>
          </a:p>
        </p:txBody>
      </p:sp>
      <p:sp>
        <p:nvSpPr>
          <p:cNvPr id="8" name="Content Placeholder 2"/>
          <p:cNvSpPr txBox="1">
            <a:spLocks/>
          </p:cNvSpPr>
          <p:nvPr/>
        </p:nvSpPr>
        <p:spPr bwMode="auto">
          <a:xfrm>
            <a:off x="0" y="1241425"/>
            <a:ext cx="60960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000">
                <a:solidFill>
                  <a:schemeClr val="tx1"/>
                </a:solidFill>
                <a:latin typeface="Arial" charset="0"/>
              </a:defRPr>
            </a:lvl3pPr>
            <a:lvl4pPr marL="1600200" indent="-228600" algn="l" rtl="0" eaLnBrk="1" fontAlgn="base" hangingPunct="1">
              <a:spcBef>
                <a:spcPct val="20000"/>
              </a:spcBef>
              <a:spcAft>
                <a:spcPct val="0"/>
              </a:spcAft>
              <a:buChar char="–"/>
              <a:defRPr sz="1800">
                <a:solidFill>
                  <a:schemeClr val="tx1"/>
                </a:solidFill>
                <a:latin typeface="Arial" charset="0"/>
              </a:defRPr>
            </a:lvl4pPr>
            <a:lvl5pPr marL="2057400" indent="-228600" algn="l" rtl="0" eaLnBrk="1" fontAlgn="base" hangingPunct="1">
              <a:spcBef>
                <a:spcPct val="20000"/>
              </a:spcBef>
              <a:spcAft>
                <a:spcPct val="0"/>
              </a:spcAft>
              <a:buChar char="»"/>
              <a:defRPr sz="1800">
                <a:solidFill>
                  <a:schemeClr val="tx1"/>
                </a:solidFill>
                <a:latin typeface="Arial" charset="0"/>
              </a:defRPr>
            </a:lvl5pPr>
            <a:lvl6pPr marL="2514600" indent="-228600" algn="l" rtl="0" eaLnBrk="1" fontAlgn="base" hangingPunct="1">
              <a:spcBef>
                <a:spcPct val="20000"/>
              </a:spcBef>
              <a:spcAft>
                <a:spcPct val="0"/>
              </a:spcAft>
              <a:buChar char="»"/>
              <a:defRPr sz="1800">
                <a:solidFill>
                  <a:schemeClr val="tx1"/>
                </a:solidFill>
                <a:latin typeface="Arial" charset="0"/>
              </a:defRPr>
            </a:lvl6pPr>
            <a:lvl7pPr marL="2971800" indent="-228600" algn="l" rtl="0" eaLnBrk="1" fontAlgn="base" hangingPunct="1">
              <a:spcBef>
                <a:spcPct val="20000"/>
              </a:spcBef>
              <a:spcAft>
                <a:spcPct val="0"/>
              </a:spcAft>
              <a:buChar char="»"/>
              <a:defRPr sz="1800">
                <a:solidFill>
                  <a:schemeClr val="tx1"/>
                </a:solidFill>
                <a:latin typeface="Arial" charset="0"/>
              </a:defRPr>
            </a:lvl7pPr>
            <a:lvl8pPr marL="3429000" indent="-228600" algn="l" rtl="0" eaLnBrk="1" fontAlgn="base" hangingPunct="1">
              <a:spcBef>
                <a:spcPct val="20000"/>
              </a:spcBef>
              <a:spcAft>
                <a:spcPct val="0"/>
              </a:spcAft>
              <a:buChar char="»"/>
              <a:defRPr sz="1800">
                <a:solidFill>
                  <a:schemeClr val="tx1"/>
                </a:solidFill>
                <a:latin typeface="Arial" charset="0"/>
              </a:defRPr>
            </a:lvl8pPr>
            <a:lvl9pPr marL="3886200" indent="-228600" algn="l" rtl="0" eaLnBrk="1" fontAlgn="base" hangingPunct="1">
              <a:spcBef>
                <a:spcPct val="20000"/>
              </a:spcBef>
              <a:spcAft>
                <a:spcPct val="0"/>
              </a:spcAft>
              <a:buChar char="»"/>
              <a:defRPr sz="1800">
                <a:solidFill>
                  <a:schemeClr val="tx1"/>
                </a:solidFill>
                <a:latin typeface="Arial" charset="0"/>
              </a:defRPr>
            </a:lvl9pPr>
          </a:lstStyle>
          <a:p>
            <a:pPr marL="4763" lvl="1" indent="0">
              <a:buNone/>
            </a:pPr>
            <a:r>
              <a:rPr lang="en-US" sz="2000">
                <a:sym typeface="Wingdings" pitchFamily="2" charset="2"/>
              </a:rPr>
              <a:t>+ Số sinh viên đầu vào khóa 2017 là: </a:t>
            </a:r>
            <a:r>
              <a:rPr lang="en-US" sz="2000">
                <a:solidFill>
                  <a:srgbClr val="FF0000"/>
                </a:solidFill>
                <a:sym typeface="Wingdings" pitchFamily="2" charset="2"/>
              </a:rPr>
              <a:t>697</a:t>
            </a:r>
            <a:r>
              <a:rPr lang="en-US" sz="2000">
                <a:sym typeface="Wingdings" pitchFamily="2" charset="2"/>
              </a:rPr>
              <a:t> Sinh viên</a:t>
            </a:r>
          </a:p>
          <a:p>
            <a:pPr marL="4763" lvl="1" indent="0">
              <a:buNone/>
            </a:pPr>
            <a:r>
              <a:rPr lang="en-US" sz="2000"/>
              <a:t>+Số sinh viên xếp loại khá, giỏi </a:t>
            </a:r>
            <a:r>
              <a:rPr lang="en-US" sz="2000" smtClean="0"/>
              <a:t>khóa 2017 năm học 2017-2018 là: Học kì 1: </a:t>
            </a:r>
            <a:r>
              <a:rPr lang="en-US" sz="2000" smtClean="0">
                <a:solidFill>
                  <a:srgbClr val="FF0000"/>
                </a:solidFill>
              </a:rPr>
              <a:t>8,0%, </a:t>
            </a:r>
            <a:r>
              <a:rPr lang="en-US" sz="2000" smtClean="0"/>
              <a:t>Học kì 2: </a:t>
            </a:r>
            <a:r>
              <a:rPr lang="en-US" sz="2000" smtClean="0">
                <a:solidFill>
                  <a:srgbClr val="FF0000"/>
                </a:solidFill>
              </a:rPr>
              <a:t>9,4%</a:t>
            </a:r>
            <a:endParaRPr lang="en-US" sz="2000" smtClean="0">
              <a:solidFill>
                <a:srgbClr val="FF0000"/>
              </a:solidFill>
              <a:sym typeface="Wingdings" pitchFamily="2" charset="2"/>
            </a:endParaRPr>
          </a:p>
          <a:p>
            <a:pPr marL="4763" lvl="1" indent="0">
              <a:buNone/>
            </a:pPr>
            <a:r>
              <a:rPr lang="en-US" sz="2000" smtClean="0">
                <a:sym typeface="Wingdings" pitchFamily="2" charset="2"/>
              </a:rPr>
              <a:t>+ </a:t>
            </a:r>
            <a:r>
              <a:rPr lang="en-US" sz="2000">
                <a:sym typeface="Wingdings" pitchFamily="2" charset="2"/>
              </a:rPr>
              <a:t>Số sinh viên có việc làm sau khi tốt nghiệp của khóa 2014-2017</a:t>
            </a:r>
            <a:r>
              <a:rPr lang="en-US" sz="2000" smtClean="0">
                <a:sym typeface="Wingdings" pitchFamily="2" charset="2"/>
              </a:rPr>
              <a:t>:</a:t>
            </a:r>
          </a:p>
          <a:p>
            <a:pPr marL="4763" lvl="1" indent="0">
              <a:buNone/>
            </a:pPr>
            <a:r>
              <a:rPr lang="en-US" sz="2000" smtClean="0">
                <a:sym typeface="Wingdings" pitchFamily="2" charset="2"/>
              </a:rPr>
              <a:t>Số </a:t>
            </a:r>
            <a:r>
              <a:rPr lang="en-US" sz="2000">
                <a:sym typeface="Wingdings" pitchFamily="2" charset="2"/>
              </a:rPr>
              <a:t>sinh viên đầu vào khóa </a:t>
            </a:r>
            <a:r>
              <a:rPr lang="en-US" sz="2000" smtClean="0">
                <a:sym typeface="Wingdings" pitchFamily="2" charset="2"/>
              </a:rPr>
              <a:t>2014 - 2017 </a:t>
            </a:r>
            <a:r>
              <a:rPr lang="en-US" sz="2000">
                <a:sym typeface="Wingdings" pitchFamily="2" charset="2"/>
              </a:rPr>
              <a:t>là: </a:t>
            </a:r>
            <a:r>
              <a:rPr lang="en-US" sz="2000" smtClean="0">
                <a:solidFill>
                  <a:srgbClr val="FF0000"/>
                </a:solidFill>
                <a:sym typeface="Wingdings" pitchFamily="2" charset="2"/>
              </a:rPr>
              <a:t>222 </a:t>
            </a:r>
            <a:r>
              <a:rPr lang="en-US" sz="2000" smtClean="0">
                <a:sym typeface="Wingdings" pitchFamily="2" charset="2"/>
              </a:rPr>
              <a:t>SV</a:t>
            </a:r>
          </a:p>
          <a:p>
            <a:pPr marL="4763" lvl="1" indent="0">
              <a:buNone/>
            </a:pPr>
            <a:r>
              <a:rPr lang="en-US" sz="2000" smtClean="0"/>
              <a:t>- </a:t>
            </a:r>
            <a:r>
              <a:rPr lang="en-US" sz="2000"/>
              <a:t>Ngành Điện tử công nghiệp:</a:t>
            </a:r>
          </a:p>
          <a:p>
            <a:pPr marL="4763" lvl="1" indent="0">
              <a:buNone/>
            </a:pPr>
            <a:r>
              <a:rPr lang="en-US" sz="2000"/>
              <a:t>Có việc làm </a:t>
            </a:r>
            <a:r>
              <a:rPr lang="en-US" sz="2000">
                <a:solidFill>
                  <a:srgbClr val="FF0000"/>
                </a:solidFill>
              </a:rPr>
              <a:t>55/67</a:t>
            </a:r>
            <a:r>
              <a:rPr lang="en-US" sz="2000"/>
              <a:t> SV chiếm </a:t>
            </a:r>
            <a:r>
              <a:rPr lang="en-US" sz="2000">
                <a:solidFill>
                  <a:srgbClr val="FF0000"/>
                </a:solidFill>
              </a:rPr>
              <a:t>82,09%</a:t>
            </a:r>
          </a:p>
          <a:p>
            <a:pPr marL="4763" lvl="1" indent="0">
              <a:buNone/>
            </a:pPr>
            <a:r>
              <a:rPr lang="en-US" sz="2000"/>
              <a:t>Chưa có việc làm </a:t>
            </a:r>
            <a:r>
              <a:rPr lang="en-US" sz="2000">
                <a:solidFill>
                  <a:srgbClr val="FF0000"/>
                </a:solidFill>
              </a:rPr>
              <a:t>03/67 </a:t>
            </a:r>
            <a:r>
              <a:rPr lang="en-US" sz="2000"/>
              <a:t>SV chiếm </a:t>
            </a:r>
            <a:r>
              <a:rPr lang="en-US" sz="2000">
                <a:solidFill>
                  <a:srgbClr val="FF0000"/>
                </a:solidFill>
              </a:rPr>
              <a:t>04,48%</a:t>
            </a:r>
          </a:p>
          <a:p>
            <a:pPr marL="4763" lvl="1" indent="0">
              <a:buNone/>
            </a:pPr>
            <a:r>
              <a:rPr lang="en-US" sz="2000"/>
              <a:t>Học liên thông </a:t>
            </a:r>
            <a:r>
              <a:rPr lang="en-US" sz="2000">
                <a:solidFill>
                  <a:srgbClr val="FF0000"/>
                </a:solidFill>
              </a:rPr>
              <a:t>09/67</a:t>
            </a:r>
            <a:r>
              <a:rPr lang="en-US" sz="2000"/>
              <a:t> SV chiếm </a:t>
            </a:r>
            <a:r>
              <a:rPr lang="en-US" sz="2000">
                <a:solidFill>
                  <a:srgbClr val="FF0000"/>
                </a:solidFill>
              </a:rPr>
              <a:t>13,43%</a:t>
            </a:r>
          </a:p>
          <a:p>
            <a:pPr marL="4763" lvl="1" indent="0">
              <a:buNone/>
            </a:pPr>
            <a:r>
              <a:rPr lang="en-US" sz="2000"/>
              <a:t>- Ngành Điện công nghiệp:</a:t>
            </a:r>
          </a:p>
          <a:p>
            <a:pPr marL="4763" lvl="1" indent="0">
              <a:buNone/>
            </a:pPr>
            <a:r>
              <a:rPr lang="en-US" sz="2000"/>
              <a:t>Có việc làm </a:t>
            </a:r>
            <a:r>
              <a:rPr lang="en-US" sz="2000">
                <a:solidFill>
                  <a:srgbClr val="FF0000"/>
                </a:solidFill>
              </a:rPr>
              <a:t>53/55</a:t>
            </a:r>
            <a:r>
              <a:rPr lang="en-US" sz="2000"/>
              <a:t> SV chiếm </a:t>
            </a:r>
            <a:r>
              <a:rPr lang="en-US" sz="2000">
                <a:solidFill>
                  <a:srgbClr val="FF0000"/>
                </a:solidFill>
              </a:rPr>
              <a:t>85,83%</a:t>
            </a:r>
          </a:p>
          <a:p>
            <a:pPr marL="4763" lvl="1" indent="0">
              <a:buNone/>
            </a:pPr>
            <a:r>
              <a:rPr lang="en-US" sz="2000"/>
              <a:t>Chưa có việc làm </a:t>
            </a:r>
            <a:r>
              <a:rPr lang="en-US" sz="2000">
                <a:solidFill>
                  <a:srgbClr val="FF0000"/>
                </a:solidFill>
              </a:rPr>
              <a:t>02/55</a:t>
            </a:r>
            <a:r>
              <a:rPr lang="en-US" sz="2000"/>
              <a:t> SV chiếm </a:t>
            </a:r>
            <a:r>
              <a:rPr lang="en-US" sz="2000">
                <a:solidFill>
                  <a:srgbClr val="FF0000"/>
                </a:solidFill>
              </a:rPr>
              <a:t>03,64%</a:t>
            </a:r>
          </a:p>
          <a:p>
            <a:pPr marL="4763" lvl="1" indent="0">
              <a:buNone/>
            </a:pPr>
            <a:endParaRPr lang="en-US" sz="2000"/>
          </a:p>
          <a:p>
            <a:pPr marL="4763" lvl="1" indent="0">
              <a:buNone/>
            </a:pPr>
            <a:endParaRPr lang="en-US" sz="2000">
              <a:solidFill>
                <a:srgbClr val="FF0000"/>
              </a:solidFill>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28834" b="28626"/>
          <a:stretch/>
        </p:blipFill>
        <p:spPr>
          <a:xfrm>
            <a:off x="6096000" y="1447798"/>
            <a:ext cx="2895601" cy="2189889"/>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t="28666" b="29000"/>
          <a:stretch/>
        </p:blipFill>
        <p:spPr>
          <a:xfrm>
            <a:off x="6096000" y="4114800"/>
            <a:ext cx="2895601" cy="21792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175695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 calcmode="lin" valueType="num">
                                      <p:cBhvr additive="base">
                                        <p:cTn id="1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 calcmode="lin" valueType="num">
                                      <p:cBhvr additive="base">
                                        <p:cTn id="2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 calcmode="lin" valueType="num">
                                      <p:cBhvr additive="base">
                                        <p:cTn id="2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 calcmode="lin" valueType="num">
                                      <p:cBhvr additive="base">
                                        <p:cTn id="31"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anim calcmode="lin" valueType="num">
                                      <p:cBhvr additive="base">
                                        <p:cTn id="35"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anim calcmode="lin" valueType="num">
                                      <p:cBhvr additive="base">
                                        <p:cTn id="39"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
                                            <p:txEl>
                                              <p:pRg st="9" end="9"/>
                                            </p:txEl>
                                          </p:spTgt>
                                        </p:tgtEl>
                                        <p:attrNameLst>
                                          <p:attrName>style.visibility</p:attrName>
                                        </p:attrNameLst>
                                      </p:cBhvr>
                                      <p:to>
                                        <p:strVal val="visible"/>
                                      </p:to>
                                    </p:set>
                                    <p:anim calcmode="lin" valueType="num">
                                      <p:cBhvr additive="base">
                                        <p:cTn id="43"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xEl>
                                              <p:pRg st="10" end="10"/>
                                            </p:txEl>
                                          </p:spTgt>
                                        </p:tgtEl>
                                        <p:attrNameLst>
                                          <p:attrName>style.visibility</p:attrName>
                                        </p:attrNameLst>
                                      </p:cBhvr>
                                      <p:to>
                                        <p:strVal val="visible"/>
                                      </p:to>
                                    </p:set>
                                    <p:anim calcmode="lin" valueType="num">
                                      <p:cBhvr additive="base">
                                        <p:cTn id="47"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white">
          <a:xfrm>
            <a:off x="76200" y="152400"/>
            <a:ext cx="91440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Verdana" pitchFamily="34" charset="0"/>
              </a:defRPr>
            </a:lvl2pPr>
            <a:lvl3pPr algn="l" rtl="0" eaLnBrk="1" fontAlgn="base" hangingPunct="1">
              <a:spcBef>
                <a:spcPct val="0"/>
              </a:spcBef>
              <a:spcAft>
                <a:spcPct val="0"/>
              </a:spcAft>
              <a:defRPr sz="3200" b="1">
                <a:solidFill>
                  <a:schemeClr val="bg1"/>
                </a:solidFill>
                <a:latin typeface="Verdana" pitchFamily="34" charset="0"/>
              </a:defRPr>
            </a:lvl3pPr>
            <a:lvl4pPr algn="l" rtl="0" eaLnBrk="1" fontAlgn="base" hangingPunct="1">
              <a:spcBef>
                <a:spcPct val="0"/>
              </a:spcBef>
              <a:spcAft>
                <a:spcPct val="0"/>
              </a:spcAft>
              <a:defRPr sz="3200" b="1">
                <a:solidFill>
                  <a:schemeClr val="bg1"/>
                </a:solidFill>
                <a:latin typeface="Verdana" pitchFamily="34" charset="0"/>
              </a:defRPr>
            </a:lvl4pPr>
            <a:lvl5pPr algn="l" rtl="0" eaLnBrk="1" fontAlgn="base" hangingPunct="1">
              <a:spcBef>
                <a:spcPct val="0"/>
              </a:spcBef>
              <a:spcAft>
                <a:spcPct val="0"/>
              </a:spcAft>
              <a:defRPr sz="3200" b="1">
                <a:solidFill>
                  <a:schemeClr val="bg1"/>
                </a:solidFill>
                <a:latin typeface="Verdana" pitchFamily="34" charset="0"/>
              </a:defRPr>
            </a:lvl5pPr>
            <a:lvl6pPr marL="457200" algn="l" rtl="0" eaLnBrk="1" fontAlgn="base" hangingPunct="1">
              <a:spcBef>
                <a:spcPct val="0"/>
              </a:spcBef>
              <a:spcAft>
                <a:spcPct val="0"/>
              </a:spcAft>
              <a:defRPr sz="3200" b="1">
                <a:solidFill>
                  <a:schemeClr val="bg1"/>
                </a:solidFill>
                <a:latin typeface="Verdana" pitchFamily="34" charset="0"/>
              </a:defRPr>
            </a:lvl6pPr>
            <a:lvl7pPr marL="914400" algn="l" rtl="0" eaLnBrk="1" fontAlgn="base" hangingPunct="1">
              <a:spcBef>
                <a:spcPct val="0"/>
              </a:spcBef>
              <a:spcAft>
                <a:spcPct val="0"/>
              </a:spcAft>
              <a:defRPr sz="3200" b="1">
                <a:solidFill>
                  <a:schemeClr val="bg1"/>
                </a:solidFill>
                <a:latin typeface="Verdana" pitchFamily="34" charset="0"/>
              </a:defRPr>
            </a:lvl7pPr>
            <a:lvl8pPr marL="1371600" algn="l" rtl="0" eaLnBrk="1" fontAlgn="base" hangingPunct="1">
              <a:spcBef>
                <a:spcPct val="0"/>
              </a:spcBef>
              <a:spcAft>
                <a:spcPct val="0"/>
              </a:spcAft>
              <a:defRPr sz="3200" b="1">
                <a:solidFill>
                  <a:schemeClr val="bg1"/>
                </a:solidFill>
                <a:latin typeface="Verdana" pitchFamily="34" charset="0"/>
              </a:defRPr>
            </a:lvl8pPr>
            <a:lvl9pPr marL="1828800" algn="l" rtl="0" eaLnBrk="1" fontAlgn="base" hangingPunct="1">
              <a:spcBef>
                <a:spcPct val="0"/>
              </a:spcBef>
              <a:spcAft>
                <a:spcPct val="0"/>
              </a:spcAft>
              <a:defRPr sz="3200" b="1">
                <a:solidFill>
                  <a:schemeClr val="bg1"/>
                </a:solidFill>
                <a:latin typeface="Verdana" pitchFamily="34" charset="0"/>
              </a:defRPr>
            </a:lvl9pPr>
          </a:lstStyle>
          <a:p>
            <a:pPr algn="ctr"/>
            <a:r>
              <a:rPr lang="en-US" sz="2400"/>
              <a:t>MỘT SỐ THÀNH QUẢ TIÊU BIỂU </a:t>
            </a:r>
            <a:endParaRPr lang="en-US" sz="2400" smtClean="0"/>
          </a:p>
          <a:p>
            <a:pPr algn="ctr"/>
            <a:r>
              <a:rPr lang="en-US" sz="2400" smtClean="0"/>
              <a:t>KHOA CÔNG NGHỆ </a:t>
            </a:r>
            <a:r>
              <a:rPr lang="en-US" sz="2400"/>
              <a:t>ĐỘNG LỰC</a:t>
            </a:r>
          </a:p>
        </p:txBody>
      </p:sp>
      <p:pic>
        <p:nvPicPr>
          <p:cNvPr id="10" name="Content Placeholder 9"/>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943600" y="1524000"/>
            <a:ext cx="2895600" cy="2058838"/>
          </a:xfrm>
          <a:prstGeom prst="rect">
            <a:avLst/>
          </a:prstGeom>
          <a:ln>
            <a:noFill/>
          </a:ln>
          <a:effectLst>
            <a:outerShdw blurRad="292100" dist="139700" dir="2700000" algn="tl" rotWithShape="0">
              <a:srgbClr val="333333">
                <a:alpha val="65000"/>
              </a:srgbClr>
            </a:outerShdw>
          </a:effectLst>
        </p:spPr>
      </p:pic>
      <p:pic>
        <p:nvPicPr>
          <p:cNvPr id="11" name="Content Placeholder 10"/>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943600" y="3865562"/>
            <a:ext cx="2895601" cy="2058558"/>
          </a:xfrm>
          <a:prstGeom prst="rect">
            <a:avLst/>
          </a:prstGeom>
          <a:ln>
            <a:noFill/>
          </a:ln>
          <a:effectLst>
            <a:outerShdw blurRad="292100" dist="139700" dir="2700000" algn="tl" rotWithShape="0">
              <a:srgbClr val="333333">
                <a:alpha val="65000"/>
              </a:srgbClr>
            </a:outerShdw>
          </a:effectLst>
        </p:spPr>
      </p:pic>
      <p:sp>
        <p:nvSpPr>
          <p:cNvPr id="13" name="Content Placeholder 2"/>
          <p:cNvSpPr txBox="1">
            <a:spLocks/>
          </p:cNvSpPr>
          <p:nvPr/>
        </p:nvSpPr>
        <p:spPr bwMode="auto">
          <a:xfrm>
            <a:off x="76200" y="1241425"/>
            <a:ext cx="57912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000">
                <a:solidFill>
                  <a:schemeClr val="tx1"/>
                </a:solidFill>
                <a:latin typeface="Arial" charset="0"/>
              </a:defRPr>
            </a:lvl3pPr>
            <a:lvl4pPr marL="1600200" indent="-228600" algn="l" rtl="0" eaLnBrk="1" fontAlgn="base" hangingPunct="1">
              <a:spcBef>
                <a:spcPct val="20000"/>
              </a:spcBef>
              <a:spcAft>
                <a:spcPct val="0"/>
              </a:spcAft>
              <a:buChar char="–"/>
              <a:defRPr sz="1800">
                <a:solidFill>
                  <a:schemeClr val="tx1"/>
                </a:solidFill>
                <a:latin typeface="Arial" charset="0"/>
              </a:defRPr>
            </a:lvl4pPr>
            <a:lvl5pPr marL="2057400" indent="-228600" algn="l" rtl="0" eaLnBrk="1" fontAlgn="base" hangingPunct="1">
              <a:spcBef>
                <a:spcPct val="20000"/>
              </a:spcBef>
              <a:spcAft>
                <a:spcPct val="0"/>
              </a:spcAft>
              <a:buChar char="»"/>
              <a:defRPr sz="1800">
                <a:solidFill>
                  <a:schemeClr val="tx1"/>
                </a:solidFill>
                <a:latin typeface="Arial" charset="0"/>
              </a:defRPr>
            </a:lvl5pPr>
            <a:lvl6pPr marL="2514600" indent="-228600" algn="l" rtl="0" eaLnBrk="1" fontAlgn="base" hangingPunct="1">
              <a:spcBef>
                <a:spcPct val="20000"/>
              </a:spcBef>
              <a:spcAft>
                <a:spcPct val="0"/>
              </a:spcAft>
              <a:buChar char="»"/>
              <a:defRPr sz="1800">
                <a:solidFill>
                  <a:schemeClr val="tx1"/>
                </a:solidFill>
                <a:latin typeface="Arial" charset="0"/>
              </a:defRPr>
            </a:lvl6pPr>
            <a:lvl7pPr marL="2971800" indent="-228600" algn="l" rtl="0" eaLnBrk="1" fontAlgn="base" hangingPunct="1">
              <a:spcBef>
                <a:spcPct val="20000"/>
              </a:spcBef>
              <a:spcAft>
                <a:spcPct val="0"/>
              </a:spcAft>
              <a:buChar char="»"/>
              <a:defRPr sz="1800">
                <a:solidFill>
                  <a:schemeClr val="tx1"/>
                </a:solidFill>
                <a:latin typeface="Arial" charset="0"/>
              </a:defRPr>
            </a:lvl7pPr>
            <a:lvl8pPr marL="3429000" indent="-228600" algn="l" rtl="0" eaLnBrk="1" fontAlgn="base" hangingPunct="1">
              <a:spcBef>
                <a:spcPct val="20000"/>
              </a:spcBef>
              <a:spcAft>
                <a:spcPct val="0"/>
              </a:spcAft>
              <a:buChar char="»"/>
              <a:defRPr sz="1800">
                <a:solidFill>
                  <a:schemeClr val="tx1"/>
                </a:solidFill>
                <a:latin typeface="Arial" charset="0"/>
              </a:defRPr>
            </a:lvl8pPr>
            <a:lvl9pPr marL="3886200" indent="-228600" algn="l" rtl="0" eaLnBrk="1" fontAlgn="base" hangingPunct="1">
              <a:spcBef>
                <a:spcPct val="20000"/>
              </a:spcBef>
              <a:spcAft>
                <a:spcPct val="0"/>
              </a:spcAft>
              <a:buChar char="»"/>
              <a:defRPr sz="1800">
                <a:solidFill>
                  <a:schemeClr val="tx1"/>
                </a:solidFill>
                <a:latin typeface="Arial" charset="0"/>
              </a:defRPr>
            </a:lvl9pPr>
          </a:lstStyle>
          <a:p>
            <a:pPr marL="4763" lvl="1" indent="0">
              <a:buNone/>
            </a:pPr>
            <a:r>
              <a:rPr lang="en-US">
                <a:sym typeface="Wingdings" pitchFamily="2" charset="2"/>
              </a:rPr>
              <a:t>+ Số sinh viên đầu vào </a:t>
            </a:r>
            <a:r>
              <a:rPr lang="en-US" smtClean="0">
                <a:sym typeface="Wingdings" pitchFamily="2" charset="2"/>
              </a:rPr>
              <a:t>khóa 2017 </a:t>
            </a:r>
            <a:r>
              <a:rPr lang="en-US">
                <a:sym typeface="Wingdings" pitchFamily="2" charset="2"/>
              </a:rPr>
              <a:t>là: </a:t>
            </a:r>
            <a:r>
              <a:rPr lang="en-US">
                <a:solidFill>
                  <a:srgbClr val="FF0000"/>
                </a:solidFill>
                <a:sym typeface="Wingdings" pitchFamily="2" charset="2"/>
              </a:rPr>
              <a:t>927</a:t>
            </a:r>
            <a:r>
              <a:rPr lang="en-US">
                <a:sym typeface="Wingdings" pitchFamily="2" charset="2"/>
              </a:rPr>
              <a:t> Sinh viên</a:t>
            </a:r>
          </a:p>
          <a:p>
            <a:pPr marL="4763" lvl="1" indent="0">
              <a:buNone/>
            </a:pPr>
            <a:r>
              <a:rPr lang="en-US"/>
              <a:t>+ Số sinh viên xếp loại khá, giỏi của khóa </a:t>
            </a:r>
            <a:r>
              <a:rPr lang="en-US" smtClean="0"/>
              <a:t>2017</a:t>
            </a:r>
            <a:r>
              <a:rPr lang="en-US"/>
              <a:t> </a:t>
            </a:r>
            <a:r>
              <a:rPr lang="en-US" smtClean="0"/>
              <a:t>trong năm </a:t>
            </a:r>
            <a:r>
              <a:rPr lang="en-US"/>
              <a:t>học </a:t>
            </a:r>
            <a:r>
              <a:rPr lang="en-US" smtClean="0"/>
              <a:t>2017-2018 là: </a:t>
            </a:r>
          </a:p>
          <a:p>
            <a:pPr marL="4763" lvl="1" indent="0">
              <a:buNone/>
            </a:pPr>
            <a:r>
              <a:rPr lang="en-US" sz="2200" smtClean="0"/>
              <a:t>Học Kì 1: </a:t>
            </a:r>
            <a:r>
              <a:rPr lang="en-US" sz="2200" smtClean="0">
                <a:solidFill>
                  <a:srgbClr val="FF0000"/>
                </a:solidFill>
              </a:rPr>
              <a:t>4,3%, </a:t>
            </a:r>
            <a:r>
              <a:rPr lang="en-US" sz="2200" smtClean="0"/>
              <a:t>Học Kì 2: </a:t>
            </a:r>
            <a:r>
              <a:rPr lang="en-US" sz="2200" smtClean="0">
                <a:solidFill>
                  <a:srgbClr val="FF0000"/>
                </a:solidFill>
              </a:rPr>
              <a:t>6,9%</a:t>
            </a:r>
            <a:endParaRPr lang="en-US" sz="2200" smtClean="0">
              <a:solidFill>
                <a:srgbClr val="FF0000"/>
              </a:solidFill>
              <a:sym typeface="Wingdings" pitchFamily="2" charset="2"/>
            </a:endParaRPr>
          </a:p>
          <a:p>
            <a:pPr marL="4763" lvl="1" indent="0">
              <a:buNone/>
            </a:pPr>
            <a:r>
              <a:rPr lang="en-US" smtClean="0">
                <a:sym typeface="Wingdings" pitchFamily="2" charset="2"/>
              </a:rPr>
              <a:t>+ </a:t>
            </a:r>
            <a:r>
              <a:rPr lang="en-US">
                <a:sym typeface="Wingdings" pitchFamily="2" charset="2"/>
              </a:rPr>
              <a:t>Số sinh viên có việc làm sau khi tốt nghiệp của khóa 2014-2017</a:t>
            </a:r>
            <a:r>
              <a:rPr lang="en-US" smtClean="0">
                <a:sym typeface="Wingdings" pitchFamily="2" charset="2"/>
              </a:rPr>
              <a:t>:</a:t>
            </a:r>
          </a:p>
          <a:p>
            <a:pPr marL="4763" lvl="1" indent="0">
              <a:buNone/>
            </a:pPr>
            <a:r>
              <a:rPr lang="en-US">
                <a:sym typeface="Wingdings" pitchFamily="2" charset="2"/>
              </a:rPr>
              <a:t>Số sinh viên đầu vào khóa </a:t>
            </a:r>
            <a:r>
              <a:rPr lang="en-US" smtClean="0">
                <a:sym typeface="Wingdings" pitchFamily="2" charset="2"/>
              </a:rPr>
              <a:t>2014 - 2017 </a:t>
            </a:r>
            <a:r>
              <a:rPr lang="en-US">
                <a:sym typeface="Wingdings" pitchFamily="2" charset="2"/>
              </a:rPr>
              <a:t>là: </a:t>
            </a:r>
            <a:r>
              <a:rPr lang="en-US" smtClean="0">
                <a:solidFill>
                  <a:srgbClr val="FF0000"/>
                </a:solidFill>
                <a:sym typeface="Wingdings" pitchFamily="2" charset="2"/>
              </a:rPr>
              <a:t>298 </a:t>
            </a:r>
            <a:r>
              <a:rPr lang="en-US" smtClean="0">
                <a:sym typeface="Wingdings" pitchFamily="2" charset="2"/>
              </a:rPr>
              <a:t>sinh viên</a:t>
            </a:r>
            <a:endParaRPr lang="en-US">
              <a:sym typeface="Wingdings" pitchFamily="2" charset="2"/>
            </a:endParaRPr>
          </a:p>
          <a:p>
            <a:pPr marL="4763" lvl="1" indent="0">
              <a:buNone/>
            </a:pPr>
            <a:r>
              <a:rPr lang="en-US" sz="2200"/>
              <a:t> Có việc làm </a:t>
            </a:r>
            <a:r>
              <a:rPr lang="en-US" sz="2200">
                <a:solidFill>
                  <a:srgbClr val="FF0000"/>
                </a:solidFill>
              </a:rPr>
              <a:t>130/153</a:t>
            </a:r>
            <a:r>
              <a:rPr lang="en-US" sz="2200"/>
              <a:t> SV chiếm </a:t>
            </a:r>
            <a:r>
              <a:rPr lang="en-US" sz="2200">
                <a:solidFill>
                  <a:srgbClr val="FF0000"/>
                </a:solidFill>
              </a:rPr>
              <a:t>84,97%</a:t>
            </a:r>
          </a:p>
          <a:p>
            <a:pPr marL="4763" lvl="1" indent="0">
              <a:buNone/>
            </a:pPr>
            <a:r>
              <a:rPr lang="en-US" sz="2200"/>
              <a:t> Chưa có việc làm</a:t>
            </a:r>
            <a:r>
              <a:rPr lang="en-US" sz="2200">
                <a:solidFill>
                  <a:srgbClr val="FF0000"/>
                </a:solidFill>
              </a:rPr>
              <a:t> 08/153 </a:t>
            </a:r>
            <a:r>
              <a:rPr lang="en-US" sz="2200"/>
              <a:t>SV chiếm </a:t>
            </a:r>
            <a:r>
              <a:rPr lang="en-US" sz="2200">
                <a:solidFill>
                  <a:srgbClr val="FF0000"/>
                </a:solidFill>
              </a:rPr>
              <a:t>05,23%</a:t>
            </a:r>
          </a:p>
          <a:p>
            <a:pPr marL="4763" lvl="1" indent="0">
              <a:buNone/>
            </a:pPr>
            <a:r>
              <a:rPr lang="en-US" sz="2000"/>
              <a:t> </a:t>
            </a:r>
            <a:r>
              <a:rPr lang="en-US" sz="2200"/>
              <a:t>Học liên thông </a:t>
            </a:r>
            <a:r>
              <a:rPr lang="en-US" sz="2200">
                <a:solidFill>
                  <a:srgbClr val="FF0000"/>
                </a:solidFill>
              </a:rPr>
              <a:t>15/153</a:t>
            </a:r>
            <a:r>
              <a:rPr lang="en-US" sz="2200"/>
              <a:t> SV chiếm </a:t>
            </a:r>
            <a:r>
              <a:rPr lang="en-US" sz="2200">
                <a:solidFill>
                  <a:srgbClr val="FF0000"/>
                </a:solidFill>
              </a:rPr>
              <a:t>09,80%</a:t>
            </a:r>
          </a:p>
          <a:p>
            <a:pPr marL="4763" lvl="1" indent="0">
              <a:buNone/>
            </a:pPr>
            <a:endParaRPr lang="en-US" sz="2200">
              <a:solidFill>
                <a:srgbClr val="FF0000"/>
              </a:solidFill>
            </a:endParaRPr>
          </a:p>
        </p:txBody>
      </p:sp>
    </p:spTree>
    <p:extLst>
      <p:ext uri="{BB962C8B-B14F-4D97-AF65-F5344CB8AC3E}">
        <p14:creationId xmlns:p14="http://schemas.microsoft.com/office/powerpoint/2010/main" val="1690304874"/>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BỐI CẢNH CỦA TRƯỜNG</a:t>
            </a:r>
          </a:p>
        </p:txBody>
      </p:sp>
      <p:sp>
        <p:nvSpPr>
          <p:cNvPr id="3" name="Content Placeholder 2"/>
          <p:cNvSpPr>
            <a:spLocks noGrp="1"/>
          </p:cNvSpPr>
          <p:nvPr>
            <p:ph idx="1"/>
          </p:nvPr>
        </p:nvSpPr>
        <p:spPr>
          <a:xfrm>
            <a:off x="190500" y="1241425"/>
            <a:ext cx="8801100" cy="5248275"/>
          </a:xfrm>
        </p:spPr>
        <p:txBody>
          <a:bodyPr/>
          <a:lstStyle/>
          <a:p>
            <a:pPr marL="0" indent="0" algn="just">
              <a:buNone/>
            </a:pPr>
            <a:r>
              <a:rPr lang="en-US" sz="3200"/>
              <a:t>Trường Cao đẳng Lý Tự Trọng TP. Hồ Chí Minh (Ly Tu Trong College of Ho Chi Minh City) được thành lập theo Quyết định số 1130/QĐ-LĐTBXH ngày 17/7/2017 của Bộ Lao động – Thương binh và Xã hội;</a:t>
            </a:r>
          </a:p>
          <a:p>
            <a:pPr marL="0" lvl="0" indent="0" algn="just">
              <a:spcBef>
                <a:spcPts val="600"/>
              </a:spcBef>
              <a:spcAft>
                <a:spcPts val="600"/>
              </a:spcAft>
              <a:buNone/>
            </a:pPr>
            <a:r>
              <a:rPr lang="en-US" sz="3200"/>
              <a:t>    Số 390 Hoàng Văn Thụ, Phường 4, Quận Tân Bình, TP. HCM </a:t>
            </a:r>
          </a:p>
          <a:p>
            <a:pPr marL="0" lvl="0" indent="0" algn="just">
              <a:spcBef>
                <a:spcPts val="600"/>
              </a:spcBef>
              <a:spcAft>
                <a:spcPts val="600"/>
              </a:spcAft>
              <a:buNone/>
            </a:pPr>
            <a:r>
              <a:rPr lang="en-US" sz="3200"/>
              <a:t>    +84 (028) 3811 0521</a:t>
            </a:r>
          </a:p>
          <a:p>
            <a:pPr marL="0" lvl="0" indent="0" algn="just">
              <a:spcBef>
                <a:spcPts val="600"/>
              </a:spcBef>
              <a:spcAft>
                <a:spcPts val="600"/>
              </a:spcAft>
              <a:buNone/>
            </a:pPr>
            <a:r>
              <a:rPr lang="en-US" sz="3200"/>
              <a:t> + +84 (028) 3811 8676</a:t>
            </a:r>
          </a:p>
          <a:p>
            <a:pPr marL="0" lvl="0" indent="0" algn="just">
              <a:spcBef>
                <a:spcPts val="600"/>
              </a:spcBef>
              <a:spcAft>
                <a:spcPts val="600"/>
              </a:spcAft>
              <a:buNone/>
            </a:pPr>
            <a:r>
              <a:rPr lang="en-US" sz="3200"/>
              <a:t>     http://lttc.edu.vn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3886200"/>
            <a:ext cx="419100" cy="4191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4953000"/>
            <a:ext cx="419100" cy="41910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23819" r="20315"/>
          <a:stretch/>
        </p:blipFill>
        <p:spPr>
          <a:xfrm>
            <a:off x="152400" y="5589011"/>
            <a:ext cx="457200" cy="472785"/>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6248400"/>
            <a:ext cx="457200" cy="457200"/>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3000" y="4491228"/>
            <a:ext cx="3886200" cy="21610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549768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white">
          <a:xfrm>
            <a:off x="76200" y="152400"/>
            <a:ext cx="91440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Verdana" pitchFamily="34" charset="0"/>
              </a:defRPr>
            </a:lvl2pPr>
            <a:lvl3pPr algn="l" rtl="0" eaLnBrk="1" fontAlgn="base" hangingPunct="1">
              <a:spcBef>
                <a:spcPct val="0"/>
              </a:spcBef>
              <a:spcAft>
                <a:spcPct val="0"/>
              </a:spcAft>
              <a:defRPr sz="3200" b="1">
                <a:solidFill>
                  <a:schemeClr val="bg1"/>
                </a:solidFill>
                <a:latin typeface="Verdana" pitchFamily="34" charset="0"/>
              </a:defRPr>
            </a:lvl3pPr>
            <a:lvl4pPr algn="l" rtl="0" eaLnBrk="1" fontAlgn="base" hangingPunct="1">
              <a:spcBef>
                <a:spcPct val="0"/>
              </a:spcBef>
              <a:spcAft>
                <a:spcPct val="0"/>
              </a:spcAft>
              <a:defRPr sz="3200" b="1">
                <a:solidFill>
                  <a:schemeClr val="bg1"/>
                </a:solidFill>
                <a:latin typeface="Verdana" pitchFamily="34" charset="0"/>
              </a:defRPr>
            </a:lvl4pPr>
            <a:lvl5pPr algn="l" rtl="0" eaLnBrk="1" fontAlgn="base" hangingPunct="1">
              <a:spcBef>
                <a:spcPct val="0"/>
              </a:spcBef>
              <a:spcAft>
                <a:spcPct val="0"/>
              </a:spcAft>
              <a:defRPr sz="3200" b="1">
                <a:solidFill>
                  <a:schemeClr val="bg1"/>
                </a:solidFill>
                <a:latin typeface="Verdana" pitchFamily="34" charset="0"/>
              </a:defRPr>
            </a:lvl5pPr>
            <a:lvl6pPr marL="457200" algn="l" rtl="0" eaLnBrk="1" fontAlgn="base" hangingPunct="1">
              <a:spcBef>
                <a:spcPct val="0"/>
              </a:spcBef>
              <a:spcAft>
                <a:spcPct val="0"/>
              </a:spcAft>
              <a:defRPr sz="3200" b="1">
                <a:solidFill>
                  <a:schemeClr val="bg1"/>
                </a:solidFill>
                <a:latin typeface="Verdana" pitchFamily="34" charset="0"/>
              </a:defRPr>
            </a:lvl6pPr>
            <a:lvl7pPr marL="914400" algn="l" rtl="0" eaLnBrk="1" fontAlgn="base" hangingPunct="1">
              <a:spcBef>
                <a:spcPct val="0"/>
              </a:spcBef>
              <a:spcAft>
                <a:spcPct val="0"/>
              </a:spcAft>
              <a:defRPr sz="3200" b="1">
                <a:solidFill>
                  <a:schemeClr val="bg1"/>
                </a:solidFill>
                <a:latin typeface="Verdana" pitchFamily="34" charset="0"/>
              </a:defRPr>
            </a:lvl7pPr>
            <a:lvl8pPr marL="1371600" algn="l" rtl="0" eaLnBrk="1" fontAlgn="base" hangingPunct="1">
              <a:spcBef>
                <a:spcPct val="0"/>
              </a:spcBef>
              <a:spcAft>
                <a:spcPct val="0"/>
              </a:spcAft>
              <a:defRPr sz="3200" b="1">
                <a:solidFill>
                  <a:schemeClr val="bg1"/>
                </a:solidFill>
                <a:latin typeface="Verdana" pitchFamily="34" charset="0"/>
              </a:defRPr>
            </a:lvl8pPr>
            <a:lvl9pPr marL="1828800" algn="l" rtl="0" eaLnBrk="1" fontAlgn="base" hangingPunct="1">
              <a:spcBef>
                <a:spcPct val="0"/>
              </a:spcBef>
              <a:spcAft>
                <a:spcPct val="0"/>
              </a:spcAft>
              <a:defRPr sz="3200" b="1">
                <a:solidFill>
                  <a:schemeClr val="bg1"/>
                </a:solidFill>
                <a:latin typeface="Verdana" pitchFamily="34" charset="0"/>
              </a:defRPr>
            </a:lvl9pPr>
          </a:lstStyle>
          <a:p>
            <a:pPr algn="ctr"/>
            <a:r>
              <a:rPr lang="en-US" sz="2400"/>
              <a:t>MỘT SỐ THÀNH QUẢ TIÊU </a:t>
            </a:r>
            <a:r>
              <a:rPr lang="en-US" sz="2400" smtClean="0"/>
              <a:t>BIỂU</a:t>
            </a:r>
          </a:p>
          <a:p>
            <a:pPr algn="ctr"/>
            <a:r>
              <a:rPr lang="en-US" sz="2400" smtClean="0"/>
              <a:t>KHOA CÔNG NGHỆ </a:t>
            </a:r>
            <a:r>
              <a:rPr lang="en-US" sz="2400"/>
              <a:t>THÔNG TIN</a:t>
            </a:r>
          </a:p>
        </p:txBody>
      </p:sp>
      <p:sp>
        <p:nvSpPr>
          <p:cNvPr id="8" name="Content Placeholder 2"/>
          <p:cNvSpPr txBox="1">
            <a:spLocks/>
          </p:cNvSpPr>
          <p:nvPr/>
        </p:nvSpPr>
        <p:spPr bwMode="auto">
          <a:xfrm>
            <a:off x="3048000" y="1214120"/>
            <a:ext cx="6019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000">
                <a:solidFill>
                  <a:schemeClr val="tx1"/>
                </a:solidFill>
                <a:latin typeface="Arial" charset="0"/>
              </a:defRPr>
            </a:lvl3pPr>
            <a:lvl4pPr marL="1600200" indent="-228600" algn="l" rtl="0" eaLnBrk="1" fontAlgn="base" hangingPunct="1">
              <a:spcBef>
                <a:spcPct val="20000"/>
              </a:spcBef>
              <a:spcAft>
                <a:spcPct val="0"/>
              </a:spcAft>
              <a:buChar char="–"/>
              <a:defRPr sz="1800">
                <a:solidFill>
                  <a:schemeClr val="tx1"/>
                </a:solidFill>
                <a:latin typeface="Arial" charset="0"/>
              </a:defRPr>
            </a:lvl4pPr>
            <a:lvl5pPr marL="2057400" indent="-228600" algn="l" rtl="0" eaLnBrk="1" fontAlgn="base" hangingPunct="1">
              <a:spcBef>
                <a:spcPct val="20000"/>
              </a:spcBef>
              <a:spcAft>
                <a:spcPct val="0"/>
              </a:spcAft>
              <a:buChar char="»"/>
              <a:defRPr sz="1800">
                <a:solidFill>
                  <a:schemeClr val="tx1"/>
                </a:solidFill>
                <a:latin typeface="Arial" charset="0"/>
              </a:defRPr>
            </a:lvl5pPr>
            <a:lvl6pPr marL="2514600" indent="-228600" algn="l" rtl="0" eaLnBrk="1" fontAlgn="base" hangingPunct="1">
              <a:spcBef>
                <a:spcPct val="20000"/>
              </a:spcBef>
              <a:spcAft>
                <a:spcPct val="0"/>
              </a:spcAft>
              <a:buChar char="»"/>
              <a:defRPr sz="1800">
                <a:solidFill>
                  <a:schemeClr val="tx1"/>
                </a:solidFill>
                <a:latin typeface="Arial" charset="0"/>
              </a:defRPr>
            </a:lvl6pPr>
            <a:lvl7pPr marL="2971800" indent="-228600" algn="l" rtl="0" eaLnBrk="1" fontAlgn="base" hangingPunct="1">
              <a:spcBef>
                <a:spcPct val="20000"/>
              </a:spcBef>
              <a:spcAft>
                <a:spcPct val="0"/>
              </a:spcAft>
              <a:buChar char="»"/>
              <a:defRPr sz="1800">
                <a:solidFill>
                  <a:schemeClr val="tx1"/>
                </a:solidFill>
                <a:latin typeface="Arial" charset="0"/>
              </a:defRPr>
            </a:lvl7pPr>
            <a:lvl8pPr marL="3429000" indent="-228600" algn="l" rtl="0" eaLnBrk="1" fontAlgn="base" hangingPunct="1">
              <a:spcBef>
                <a:spcPct val="20000"/>
              </a:spcBef>
              <a:spcAft>
                <a:spcPct val="0"/>
              </a:spcAft>
              <a:buChar char="»"/>
              <a:defRPr sz="1800">
                <a:solidFill>
                  <a:schemeClr val="tx1"/>
                </a:solidFill>
                <a:latin typeface="Arial" charset="0"/>
              </a:defRPr>
            </a:lvl8pPr>
            <a:lvl9pPr marL="3886200" indent="-228600" algn="l" rtl="0" eaLnBrk="1" fontAlgn="base" hangingPunct="1">
              <a:spcBef>
                <a:spcPct val="20000"/>
              </a:spcBef>
              <a:spcAft>
                <a:spcPct val="0"/>
              </a:spcAft>
              <a:buChar char="»"/>
              <a:defRPr sz="1800">
                <a:solidFill>
                  <a:schemeClr val="tx1"/>
                </a:solidFill>
                <a:latin typeface="Arial" charset="0"/>
              </a:defRPr>
            </a:lvl9pPr>
          </a:lstStyle>
          <a:p>
            <a:pPr marL="4763" lvl="1" indent="0">
              <a:buNone/>
            </a:pPr>
            <a:r>
              <a:rPr lang="en-US" sz="2000">
                <a:sym typeface="Wingdings" pitchFamily="2" charset="2"/>
              </a:rPr>
              <a:t>+ Số sinh viên đầu vào </a:t>
            </a:r>
            <a:r>
              <a:rPr lang="en-US" sz="2000" smtClean="0">
                <a:sym typeface="Wingdings" pitchFamily="2" charset="2"/>
              </a:rPr>
              <a:t>của khóa 2017 </a:t>
            </a:r>
            <a:r>
              <a:rPr lang="en-US" sz="2000">
                <a:sym typeface="Wingdings" pitchFamily="2" charset="2"/>
              </a:rPr>
              <a:t>là: </a:t>
            </a:r>
            <a:r>
              <a:rPr lang="en-US" sz="2000">
                <a:solidFill>
                  <a:srgbClr val="FF0000"/>
                </a:solidFill>
                <a:sym typeface="Wingdings" pitchFamily="2" charset="2"/>
              </a:rPr>
              <a:t>392</a:t>
            </a:r>
            <a:r>
              <a:rPr lang="en-US" sz="2000">
                <a:sym typeface="Wingdings" pitchFamily="2" charset="2"/>
              </a:rPr>
              <a:t> </a:t>
            </a:r>
            <a:r>
              <a:rPr lang="en-US" sz="2000" smtClean="0">
                <a:sym typeface="Wingdings" pitchFamily="2" charset="2"/>
              </a:rPr>
              <a:t>SV</a:t>
            </a:r>
          </a:p>
          <a:p>
            <a:pPr marL="4763" lvl="1" indent="0">
              <a:buNone/>
            </a:pPr>
            <a:r>
              <a:rPr lang="en-US" sz="2000" smtClean="0"/>
              <a:t>+Số </a:t>
            </a:r>
            <a:r>
              <a:rPr lang="en-US" sz="2000"/>
              <a:t>sinh viên xếp loại khá, giỏi của khóa </a:t>
            </a:r>
            <a:r>
              <a:rPr lang="en-US" sz="2000" smtClean="0"/>
              <a:t>2017 trong năm học 2017 - 2018 là: </a:t>
            </a:r>
          </a:p>
          <a:p>
            <a:pPr marL="4763" lvl="1" indent="0">
              <a:buNone/>
            </a:pPr>
            <a:r>
              <a:rPr lang="en-US" sz="2000" smtClean="0"/>
              <a:t>Học </a:t>
            </a:r>
            <a:r>
              <a:rPr lang="en-US" sz="2000"/>
              <a:t>kì </a:t>
            </a:r>
            <a:r>
              <a:rPr lang="en-US" sz="2000" smtClean="0"/>
              <a:t>1: </a:t>
            </a:r>
            <a:r>
              <a:rPr lang="en-US" sz="2000" smtClean="0">
                <a:solidFill>
                  <a:srgbClr val="FF0000"/>
                </a:solidFill>
              </a:rPr>
              <a:t>10,9%, </a:t>
            </a:r>
            <a:r>
              <a:rPr lang="en-US" sz="2000" smtClean="0"/>
              <a:t>Học </a:t>
            </a:r>
            <a:r>
              <a:rPr lang="en-US" sz="2000"/>
              <a:t>kì </a:t>
            </a:r>
            <a:r>
              <a:rPr lang="en-US" sz="2000" smtClean="0"/>
              <a:t>2: </a:t>
            </a:r>
            <a:r>
              <a:rPr lang="en-US" sz="2000" smtClean="0">
                <a:solidFill>
                  <a:srgbClr val="FF0000"/>
                </a:solidFill>
              </a:rPr>
              <a:t>11,2%</a:t>
            </a:r>
            <a:endParaRPr lang="en-US" sz="2000">
              <a:solidFill>
                <a:srgbClr val="FF0000"/>
              </a:solidFill>
              <a:sym typeface="Wingdings" pitchFamily="2" charset="2"/>
            </a:endParaRPr>
          </a:p>
          <a:p>
            <a:pPr marL="4763" lvl="1" indent="0">
              <a:buNone/>
            </a:pPr>
            <a:r>
              <a:rPr lang="en-US" sz="2000">
                <a:sym typeface="Wingdings" pitchFamily="2" charset="2"/>
              </a:rPr>
              <a:t>+ Số sinh viên có việc làm sau khi tốt nghiệp của khóa 2014-2017</a:t>
            </a:r>
            <a:r>
              <a:rPr lang="en-US" sz="2000" smtClean="0">
                <a:sym typeface="Wingdings" pitchFamily="2" charset="2"/>
              </a:rPr>
              <a:t>:</a:t>
            </a:r>
          </a:p>
          <a:p>
            <a:pPr marL="4763" lvl="1" indent="0">
              <a:buNone/>
            </a:pPr>
            <a:r>
              <a:rPr lang="en-US" sz="2000">
                <a:sym typeface="Wingdings" pitchFamily="2" charset="2"/>
              </a:rPr>
              <a:t>Số sinh viên đầu vào khóa </a:t>
            </a:r>
            <a:r>
              <a:rPr lang="en-US" sz="2000" smtClean="0">
                <a:sym typeface="Wingdings" pitchFamily="2" charset="2"/>
              </a:rPr>
              <a:t>2014 - 2017 </a:t>
            </a:r>
            <a:r>
              <a:rPr lang="en-US" sz="2000">
                <a:sym typeface="Wingdings" pitchFamily="2" charset="2"/>
              </a:rPr>
              <a:t>là: </a:t>
            </a:r>
            <a:r>
              <a:rPr lang="en-US" sz="2000" smtClean="0">
                <a:solidFill>
                  <a:srgbClr val="FF0000"/>
                </a:solidFill>
                <a:sym typeface="Wingdings" pitchFamily="2" charset="2"/>
              </a:rPr>
              <a:t>113 </a:t>
            </a:r>
            <a:r>
              <a:rPr lang="en-US" sz="2000" smtClean="0">
                <a:sym typeface="Wingdings" pitchFamily="2" charset="2"/>
              </a:rPr>
              <a:t>SV</a:t>
            </a:r>
            <a:endParaRPr lang="en-US" sz="2000">
              <a:sym typeface="Wingdings" pitchFamily="2" charset="2"/>
            </a:endParaRPr>
          </a:p>
          <a:p>
            <a:pPr marL="4763" lvl="1" indent="0">
              <a:buNone/>
            </a:pPr>
            <a:r>
              <a:rPr lang="en-US" sz="2000"/>
              <a:t>- Ngành Công nghệ Phần mềm:</a:t>
            </a:r>
          </a:p>
          <a:p>
            <a:pPr marL="4763" lvl="1" indent="0">
              <a:buNone/>
            </a:pPr>
            <a:r>
              <a:rPr lang="en-US" sz="2000"/>
              <a:t>Có việc làm </a:t>
            </a:r>
            <a:r>
              <a:rPr lang="en-US" sz="2000">
                <a:solidFill>
                  <a:srgbClr val="FF0000"/>
                </a:solidFill>
              </a:rPr>
              <a:t>40/42</a:t>
            </a:r>
            <a:r>
              <a:rPr lang="en-US" sz="2000"/>
              <a:t> SV chiếm </a:t>
            </a:r>
            <a:r>
              <a:rPr lang="en-US" sz="2000">
                <a:solidFill>
                  <a:srgbClr val="FF0000"/>
                </a:solidFill>
              </a:rPr>
              <a:t>95,24%</a:t>
            </a:r>
          </a:p>
          <a:p>
            <a:pPr marL="4763" lvl="1" indent="0">
              <a:buNone/>
            </a:pPr>
            <a:r>
              <a:rPr lang="en-US" sz="2000"/>
              <a:t>Chưa có việc làm </a:t>
            </a:r>
            <a:r>
              <a:rPr lang="en-US" sz="2000">
                <a:solidFill>
                  <a:srgbClr val="FF0000"/>
                </a:solidFill>
              </a:rPr>
              <a:t>02/42</a:t>
            </a:r>
            <a:r>
              <a:rPr lang="en-US" sz="2000"/>
              <a:t> SV chiếm </a:t>
            </a:r>
            <a:r>
              <a:rPr lang="en-US" sz="2000">
                <a:solidFill>
                  <a:srgbClr val="FF0000"/>
                </a:solidFill>
              </a:rPr>
              <a:t>04,76%</a:t>
            </a:r>
          </a:p>
          <a:p>
            <a:pPr marL="4763" lvl="1" indent="0">
              <a:buNone/>
            </a:pPr>
            <a:r>
              <a:rPr lang="en-US" sz="2000"/>
              <a:t>- Ngành Mạng Máy tính:</a:t>
            </a:r>
          </a:p>
          <a:p>
            <a:pPr marL="4763" lvl="1" indent="0">
              <a:buNone/>
            </a:pPr>
            <a:r>
              <a:rPr lang="en-US" sz="2000"/>
              <a:t>Có việc làm </a:t>
            </a:r>
            <a:r>
              <a:rPr lang="en-US" sz="2000">
                <a:solidFill>
                  <a:srgbClr val="FF0000"/>
                </a:solidFill>
              </a:rPr>
              <a:t>15/17</a:t>
            </a:r>
            <a:r>
              <a:rPr lang="en-US" sz="2000"/>
              <a:t> SV chiếm </a:t>
            </a:r>
            <a:r>
              <a:rPr lang="en-US" sz="2000">
                <a:solidFill>
                  <a:srgbClr val="FF0000"/>
                </a:solidFill>
              </a:rPr>
              <a:t>88,24%</a:t>
            </a:r>
          </a:p>
          <a:p>
            <a:pPr marL="4763" lvl="1" indent="0">
              <a:buNone/>
            </a:pPr>
            <a:r>
              <a:rPr lang="en-US" sz="2000"/>
              <a:t>Chưa có việc làm </a:t>
            </a:r>
            <a:r>
              <a:rPr lang="en-US" sz="2000">
                <a:solidFill>
                  <a:srgbClr val="FF0000"/>
                </a:solidFill>
              </a:rPr>
              <a:t>02/17</a:t>
            </a:r>
            <a:r>
              <a:rPr lang="en-US" sz="2000"/>
              <a:t> SV chiếm </a:t>
            </a:r>
            <a:r>
              <a:rPr lang="en-US" sz="2000">
                <a:solidFill>
                  <a:srgbClr val="FF0000"/>
                </a:solidFill>
              </a:rPr>
              <a:t>11,76%</a:t>
            </a:r>
          </a:p>
          <a:p>
            <a:pPr marL="4763" lvl="1" indent="0">
              <a:buNone/>
            </a:pPr>
            <a:endParaRPr lang="en-US" sz="2000"/>
          </a:p>
          <a:p>
            <a:pPr marL="4763" lvl="1" indent="0">
              <a:buNone/>
            </a:pPr>
            <a:endParaRPr lang="en-US" sz="2000">
              <a:solidFill>
                <a:srgbClr val="FF00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790" y="1516380"/>
            <a:ext cx="2712720" cy="203454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4038600"/>
            <a:ext cx="2712720" cy="20345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646991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sz="quarter"/>
          </p:nvPr>
        </p:nvSpPr>
        <p:spPr>
          <a:xfrm>
            <a:off x="228600" y="1828800"/>
            <a:ext cx="8915400" cy="1470025"/>
          </a:xfrm>
        </p:spPr>
        <p:txBody>
          <a:bodyPr/>
          <a:lstStyle/>
          <a:p>
            <a:pPr algn="ctr"/>
            <a:r>
              <a:rPr lang="en-US" sz="4000">
                <a:solidFill>
                  <a:schemeClr val="bg1"/>
                </a:solidFill>
              </a:rPr>
              <a:t>CHÂN THÀNH CẢM </a:t>
            </a:r>
            <a:r>
              <a:rPr lang="en-US" sz="4000" smtClean="0">
                <a:solidFill>
                  <a:schemeClr val="bg1"/>
                </a:solidFill>
              </a:rPr>
              <a:t>ƠN</a:t>
            </a:r>
            <a:endParaRPr lang="en-US" sz="4000">
              <a:solidFill>
                <a:schemeClr val="bg1"/>
              </a:solidFill>
            </a:endParaRPr>
          </a:p>
        </p:txBody>
      </p:sp>
      <p:sp>
        <p:nvSpPr>
          <p:cNvPr id="9" name="Rectangle 6"/>
          <p:cNvSpPr>
            <a:spLocks noGrp="1" noChangeArrowheads="1"/>
          </p:cNvSpPr>
          <p:nvPr>
            <p:ph type="subTitle" idx="1"/>
          </p:nvPr>
        </p:nvSpPr>
        <p:spPr>
          <a:xfrm>
            <a:off x="34377" y="105509"/>
            <a:ext cx="8957223" cy="376237"/>
          </a:xfrm>
          <a:noFill/>
          <a:ln/>
          <a:extLst>
            <a:ext uri="{91240B29-F687-4F45-9708-019B960494DF}">
              <a14:hiddenLine xmlns:a14="http://schemas.microsoft.com/office/drawing/2010/main" w="9525">
                <a:solidFill>
                  <a:schemeClr val="tx1"/>
                </a:solidFill>
                <a:miter lim="800000"/>
                <a:headEnd/>
                <a:tailEnd/>
              </a14:hiddenLine>
            </a:ext>
          </a:extLst>
        </p:spPr>
        <p:txBody>
          <a:bodyPr/>
          <a:lstStyle/>
          <a:p>
            <a:pPr algn="ctr"/>
            <a:r>
              <a:rPr lang="en-US" sz="2800" b="1">
                <a:solidFill>
                  <a:schemeClr val="tx2"/>
                </a:solidFill>
              </a:rPr>
              <a:t>TRƯỜNG CAO ĐẲNG LÝ TỰ TRỌNG </a:t>
            </a:r>
            <a:r>
              <a:rPr lang="en-US" sz="2800" b="1" smtClean="0">
                <a:solidFill>
                  <a:schemeClr val="tx2"/>
                </a:solidFill>
              </a:rPr>
              <a:t>THÀNH PHỐ HỒ CHÍ MINH</a:t>
            </a:r>
            <a:endParaRPr lang="en-US" sz="2400">
              <a:solidFill>
                <a:schemeClr val="tx2"/>
              </a:solidFill>
            </a:endParaRPr>
          </a:p>
        </p:txBody>
      </p:sp>
      <p:grpSp>
        <p:nvGrpSpPr>
          <p:cNvPr id="10" name="Group 9"/>
          <p:cNvGrpSpPr/>
          <p:nvPr/>
        </p:nvGrpSpPr>
        <p:grpSpPr>
          <a:xfrm>
            <a:off x="2914981" y="3730832"/>
            <a:ext cx="3089103" cy="3020614"/>
            <a:chOff x="2914981" y="3730832"/>
            <a:chExt cx="3089103" cy="3020614"/>
          </a:xfrm>
        </p:grpSpPr>
        <p:sp>
          <p:nvSpPr>
            <p:cNvPr id="11" name="Oval 19"/>
            <p:cNvSpPr>
              <a:spLocks noChangeArrowheads="1"/>
            </p:cNvSpPr>
            <p:nvPr/>
          </p:nvSpPr>
          <p:spPr bwMode="ltGray">
            <a:xfrm>
              <a:off x="3495301" y="5675299"/>
              <a:ext cx="2508783" cy="1076147"/>
            </a:xfrm>
            <a:prstGeom prst="ellipse">
              <a:avLst/>
            </a:prstGeom>
            <a:gradFill rotWithShape="1">
              <a:gsLst>
                <a:gs pos="0">
                  <a:schemeClr val="accent2"/>
                </a:gs>
                <a:gs pos="100000">
                  <a:schemeClr val="accent2">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Oval 24"/>
            <p:cNvSpPr>
              <a:spLocks noChangeArrowheads="1"/>
            </p:cNvSpPr>
            <p:nvPr/>
          </p:nvSpPr>
          <p:spPr bwMode="gray">
            <a:xfrm>
              <a:off x="2914981" y="3730832"/>
              <a:ext cx="2749724" cy="2891552"/>
            </a:xfrm>
            <a:prstGeom prst="ellipse">
              <a:avLst/>
            </a:prstGeom>
            <a:solidFill>
              <a:schemeClr val="bg1"/>
            </a:solidFill>
            <a:ln>
              <a:noFill/>
            </a:ln>
            <a:effectLst>
              <a:outerShdw dist="172739" dir="3238358"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3" name="Freeform 25" descr="1"/>
            <p:cNvSpPr>
              <a:spLocks/>
            </p:cNvSpPr>
            <p:nvPr/>
          </p:nvSpPr>
          <p:spPr bwMode="gray">
            <a:xfrm>
              <a:off x="3419363" y="3826679"/>
              <a:ext cx="1696897" cy="1304853"/>
            </a:xfrm>
            <a:custGeom>
              <a:avLst/>
              <a:gdLst>
                <a:gd name="T0" fmla="*/ 905 w 1810"/>
                <a:gd name="T1" fmla="*/ 1375 h 1375"/>
                <a:gd name="T2" fmla="*/ 1810 w 1810"/>
                <a:gd name="T3" fmla="*/ 395 h 1375"/>
                <a:gd name="T4" fmla="*/ 876 w 1810"/>
                <a:gd name="T5" fmla="*/ 24 h 1375"/>
                <a:gd name="T6" fmla="*/ 0 w 1810"/>
                <a:gd name="T7" fmla="*/ 396 h 1375"/>
                <a:gd name="T8" fmla="*/ 905 w 1810"/>
                <a:gd name="T9" fmla="*/ 1375 h 1375"/>
              </a:gdLst>
              <a:ahLst/>
              <a:cxnLst>
                <a:cxn ang="0">
                  <a:pos x="T0" y="T1"/>
                </a:cxn>
                <a:cxn ang="0">
                  <a:pos x="T2" y="T3"/>
                </a:cxn>
                <a:cxn ang="0">
                  <a:pos x="T4" y="T5"/>
                </a:cxn>
                <a:cxn ang="0">
                  <a:pos x="T6" y="T7"/>
                </a:cxn>
                <a:cxn ang="0">
                  <a:pos x="T8" y="T9"/>
                </a:cxn>
              </a:cxnLst>
              <a:rect l="0" t="0" r="r" b="b"/>
              <a:pathLst>
                <a:path w="1810" h="1375">
                  <a:moveTo>
                    <a:pt x="905" y="1375"/>
                  </a:moveTo>
                  <a:lnTo>
                    <a:pt x="1810" y="395"/>
                  </a:lnTo>
                  <a:cubicBezTo>
                    <a:pt x="1612" y="176"/>
                    <a:pt x="1300" y="0"/>
                    <a:pt x="876" y="24"/>
                  </a:cubicBezTo>
                  <a:cubicBezTo>
                    <a:pt x="452" y="48"/>
                    <a:pt x="252" y="149"/>
                    <a:pt x="0" y="396"/>
                  </a:cubicBezTo>
                  <a:lnTo>
                    <a:pt x="905" y="1375"/>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Freeform 26" descr="2"/>
            <p:cNvSpPr>
              <a:spLocks/>
            </p:cNvSpPr>
            <p:nvPr/>
          </p:nvSpPr>
          <p:spPr bwMode="gray">
            <a:xfrm>
              <a:off x="2974045" y="4264161"/>
              <a:ext cx="1242203" cy="1812558"/>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Freeform 27" descr="55282"/>
            <p:cNvSpPr>
              <a:spLocks/>
            </p:cNvSpPr>
            <p:nvPr/>
          </p:nvSpPr>
          <p:spPr bwMode="gray">
            <a:xfrm>
              <a:off x="3393112" y="5210297"/>
              <a:ext cx="1749398" cy="1326679"/>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Freeform 30" descr="4"/>
            <p:cNvSpPr>
              <a:spLocks/>
            </p:cNvSpPr>
            <p:nvPr/>
          </p:nvSpPr>
          <p:spPr bwMode="gray">
            <a:xfrm>
              <a:off x="4302499" y="4247079"/>
              <a:ext cx="1263766" cy="1862854"/>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Oval 31"/>
            <p:cNvSpPr>
              <a:spLocks noChangeArrowheads="1"/>
            </p:cNvSpPr>
            <p:nvPr/>
          </p:nvSpPr>
          <p:spPr bwMode="gray">
            <a:xfrm>
              <a:off x="3818743" y="4746244"/>
              <a:ext cx="977826" cy="989789"/>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8" name="Picture 1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70062" y="4893336"/>
              <a:ext cx="1275186" cy="675205"/>
            </a:xfrm>
            <a:prstGeom prst="rect">
              <a:avLst/>
            </a:prstGeom>
          </p:spPr>
        </p:pic>
      </p:grpSp>
    </p:spTree>
    <p:extLst>
      <p:ext uri="{BB962C8B-B14F-4D97-AF65-F5344CB8AC3E}">
        <p14:creationId xmlns:p14="http://schemas.microsoft.com/office/powerpoint/2010/main" val="684818035"/>
      </p:ext>
    </p:extLst>
  </p:cSld>
  <p:clrMapOvr>
    <a:masterClrMapping/>
  </p:clrMapOvr>
  <p:transition spd="slow">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077200" cy="563563"/>
          </a:xfrm>
        </p:spPr>
        <p:txBody>
          <a:bodyPr/>
          <a:lstStyle/>
          <a:p>
            <a:r>
              <a:rPr lang="en-US"/>
              <a:t>SƠ ĐỒ TỔ CHỨC CỦA HỆ THỐNG</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95400" y="1143000"/>
            <a:ext cx="6553200" cy="5719015"/>
          </a:xfrm>
        </p:spPr>
      </p:pic>
    </p:spTree>
    <p:extLst>
      <p:ext uri="{BB962C8B-B14F-4D97-AF65-F5344CB8AC3E}">
        <p14:creationId xmlns:p14="http://schemas.microsoft.com/office/powerpoint/2010/main" val="29691070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563563"/>
          </a:xfrm>
        </p:spPr>
        <p:txBody>
          <a:bodyPr/>
          <a:lstStyle/>
          <a:p>
            <a:r>
              <a:rPr lang="en-US"/>
              <a:t>DANH MỤC CÁC BÊN QUAN TÂM</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58906464"/>
              </p:ext>
            </p:extLst>
          </p:nvPr>
        </p:nvGraphicFramePr>
        <p:xfrm>
          <a:off x="152400" y="1241425"/>
          <a:ext cx="8763001" cy="5420446"/>
        </p:xfrm>
        <a:graphic>
          <a:graphicData uri="http://schemas.openxmlformats.org/drawingml/2006/table">
            <a:tbl>
              <a:tblPr>
                <a:tableStyleId>{616DA210-FB5B-4158-B5E0-FEB733F419BA}</a:tableStyleId>
              </a:tblPr>
              <a:tblGrid>
                <a:gridCol w="414000">
                  <a:extLst>
                    <a:ext uri="{9D8B030D-6E8A-4147-A177-3AD203B41FA5}">
                      <a16:colId xmlns:a16="http://schemas.microsoft.com/office/drawing/2014/main" xmlns="" val="20000"/>
                    </a:ext>
                  </a:extLst>
                </a:gridCol>
                <a:gridCol w="1719600">
                  <a:extLst>
                    <a:ext uri="{9D8B030D-6E8A-4147-A177-3AD203B41FA5}">
                      <a16:colId xmlns:a16="http://schemas.microsoft.com/office/drawing/2014/main" xmlns="" val="20001"/>
                    </a:ext>
                  </a:extLst>
                </a:gridCol>
                <a:gridCol w="1981200">
                  <a:extLst>
                    <a:ext uri="{9D8B030D-6E8A-4147-A177-3AD203B41FA5}">
                      <a16:colId xmlns:a16="http://schemas.microsoft.com/office/drawing/2014/main" xmlns="" val="20002"/>
                    </a:ext>
                  </a:extLst>
                </a:gridCol>
                <a:gridCol w="838200">
                  <a:extLst>
                    <a:ext uri="{9D8B030D-6E8A-4147-A177-3AD203B41FA5}">
                      <a16:colId xmlns:a16="http://schemas.microsoft.com/office/drawing/2014/main" xmlns="" val="20003"/>
                    </a:ext>
                  </a:extLst>
                </a:gridCol>
                <a:gridCol w="2971800">
                  <a:extLst>
                    <a:ext uri="{9D8B030D-6E8A-4147-A177-3AD203B41FA5}">
                      <a16:colId xmlns:a16="http://schemas.microsoft.com/office/drawing/2014/main" xmlns="" val="20004"/>
                    </a:ext>
                  </a:extLst>
                </a:gridCol>
                <a:gridCol w="838201">
                  <a:extLst>
                    <a:ext uri="{9D8B030D-6E8A-4147-A177-3AD203B41FA5}">
                      <a16:colId xmlns:a16="http://schemas.microsoft.com/office/drawing/2014/main" xmlns="" val="20005"/>
                    </a:ext>
                  </a:extLst>
                </a:gridCol>
              </a:tblGrid>
              <a:tr h="342173">
                <a:tc>
                  <a:txBody>
                    <a:bodyPr/>
                    <a:lstStyle/>
                    <a:p>
                      <a:pPr algn="ctr" fontAlgn="ctr"/>
                      <a:r>
                        <a:rPr lang="en-US" sz="1400" b="1" u="none" strike="noStrike">
                          <a:solidFill>
                            <a:schemeClr val="bg1"/>
                          </a:solidFill>
                          <a:effectLst/>
                        </a:rPr>
                        <a:t>STT</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Bên quan tâm</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Vấn đề</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Nội bộ/ </a:t>
                      </a:r>
                      <a:br>
                        <a:rPr lang="en-US" sz="1400" b="1" u="none" strike="noStrike">
                          <a:solidFill>
                            <a:schemeClr val="bg1"/>
                          </a:solidFill>
                          <a:effectLst/>
                        </a:rPr>
                      </a:br>
                      <a:r>
                        <a:rPr lang="en-US" sz="1400" b="1" u="none" strike="noStrike">
                          <a:solidFill>
                            <a:schemeClr val="bg1"/>
                          </a:solidFill>
                          <a:effectLst/>
                        </a:rPr>
                        <a:t>bên ngoài</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Nhu cầu và Mong đợi của Bên Quan tâm</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Bộ phận/ Chức năng</a:t>
                      </a:r>
                      <a:endParaRPr lang="vi-VN" sz="1400" b="1" i="0" u="none" strike="noStrike">
                        <a:solidFill>
                          <a:schemeClr val="bg1"/>
                        </a:solidFill>
                        <a:effectLst/>
                        <a:latin typeface="Times New Roman"/>
                      </a:endParaRPr>
                    </a:p>
                  </a:txBody>
                  <a:tcPr marL="8147" marR="8147" marT="8147" marB="0" anchor="ctr">
                    <a:solidFill>
                      <a:srgbClr val="0070C0"/>
                    </a:solidFill>
                  </a:tcPr>
                </a:tc>
                <a:extLst>
                  <a:ext uri="{0D108BD9-81ED-4DB2-BD59-A6C34878D82A}">
                    <a16:rowId xmlns:a16="http://schemas.microsoft.com/office/drawing/2014/main" xmlns="" val="10000"/>
                  </a:ext>
                </a:extLst>
              </a:tr>
              <a:tr h="946677">
                <a:tc>
                  <a:txBody>
                    <a:bodyPr/>
                    <a:lstStyle/>
                    <a:p>
                      <a:pPr algn="ctr" fontAlgn="ctr"/>
                      <a:r>
                        <a:rPr lang="en-US" sz="1400" b="0" i="0" u="none" strike="noStrike">
                          <a:solidFill>
                            <a:srgbClr val="000000"/>
                          </a:solidFill>
                          <a:effectLst/>
                          <a:latin typeface="+mn-lt"/>
                        </a:rPr>
                        <a:t>1</a:t>
                      </a:r>
                    </a:p>
                  </a:txBody>
                  <a:tcPr marL="9525" marR="9525" marT="9525" marB="0" anchor="ctr"/>
                </a:tc>
                <a:tc>
                  <a:txBody>
                    <a:bodyPr/>
                    <a:lstStyle/>
                    <a:p>
                      <a:pPr algn="l" fontAlgn="t"/>
                      <a:r>
                        <a:rPr lang="vi-VN" sz="1400" b="0" i="0" u="none" strike="noStrike">
                          <a:solidFill>
                            <a:srgbClr val="000000"/>
                          </a:solidFill>
                          <a:effectLst/>
                          <a:latin typeface="+mn-lt"/>
                        </a:rPr>
                        <a:t>Bộ Lao Động - Thương Binh - Xã Hội</a:t>
                      </a:r>
                    </a:p>
                  </a:txBody>
                  <a:tcPr marL="9525" marR="9525" marT="9525" marB="0" anchor="ctr"/>
                </a:tc>
                <a:tc>
                  <a:txBody>
                    <a:bodyPr/>
                    <a:lstStyle/>
                    <a:p>
                      <a:pPr algn="l" fontAlgn="t"/>
                      <a:r>
                        <a:rPr lang="vi-VN" sz="1400" b="0" i="0" u="none" strike="noStrike" smtClean="0">
                          <a:solidFill>
                            <a:srgbClr val="000000"/>
                          </a:solidFill>
                          <a:effectLst/>
                          <a:latin typeface="+mn-lt"/>
                        </a:rPr>
                        <a:t>Là </a:t>
                      </a:r>
                      <a:r>
                        <a:rPr lang="vi-VN" sz="1400" b="0" i="0" u="none" strike="noStrike">
                          <a:solidFill>
                            <a:srgbClr val="000000"/>
                          </a:solidFill>
                          <a:effectLst/>
                          <a:latin typeface="+mn-lt"/>
                        </a:rPr>
                        <a:t>cơ quan chủ quản của Trường từ đầu năm 2017</a:t>
                      </a:r>
                    </a:p>
                  </a:txBody>
                  <a:tcPr marL="9525" marR="9525" marT="9525" marB="0" anchor="ctr"/>
                </a:tc>
                <a:tc>
                  <a:txBody>
                    <a:bodyPr/>
                    <a:lstStyle/>
                    <a:p>
                      <a:pPr algn="l" fontAlgn="t"/>
                      <a:r>
                        <a:rPr lang="en-US" sz="1400" b="0" i="0" u="none" strike="noStrike">
                          <a:solidFill>
                            <a:srgbClr val="000000"/>
                          </a:solidFill>
                          <a:effectLst/>
                          <a:latin typeface="+mn-lt"/>
                        </a:rPr>
                        <a:t>Bên ngoài</a:t>
                      </a:r>
                    </a:p>
                  </a:txBody>
                  <a:tcPr marL="9525" marR="9525" marT="9525" marB="0" anchor="ctr"/>
                </a:tc>
                <a:tc>
                  <a:txBody>
                    <a:bodyPr/>
                    <a:lstStyle/>
                    <a:p>
                      <a:pPr algn="l" fontAlgn="t"/>
                      <a:r>
                        <a:rPr lang="vi-VN" sz="1400" b="0" i="0" u="none" strike="noStrike">
                          <a:solidFill>
                            <a:srgbClr val="000000"/>
                          </a:solidFill>
                          <a:effectLst/>
                          <a:latin typeface="+mn-lt"/>
                        </a:rPr>
                        <a:t>Trường đat chuẩn kiểm định chất lượng cơ sở giáo dục nghề nghiệp.</a:t>
                      </a:r>
                      <a:br>
                        <a:rPr lang="vi-VN" sz="1400" b="0" i="0" u="none" strike="noStrike">
                          <a:solidFill>
                            <a:srgbClr val="000000"/>
                          </a:solidFill>
                          <a:effectLst/>
                          <a:latin typeface="+mn-lt"/>
                        </a:rPr>
                      </a:br>
                      <a:r>
                        <a:rPr lang="vi-VN" sz="1400" b="0" i="0" u="none" strike="noStrike">
                          <a:solidFill>
                            <a:srgbClr val="000000"/>
                          </a:solidFill>
                          <a:effectLst/>
                          <a:latin typeface="+mn-lt"/>
                        </a:rPr>
                        <a:t>Lập Hội đồng Trường.</a:t>
                      </a:r>
                      <a:br>
                        <a:rPr lang="vi-VN" sz="1400" b="0" i="0" u="none" strike="noStrike">
                          <a:solidFill>
                            <a:srgbClr val="000000"/>
                          </a:solidFill>
                          <a:effectLst/>
                          <a:latin typeface="+mn-lt"/>
                        </a:rPr>
                      </a:br>
                      <a:r>
                        <a:rPr lang="vi-VN" sz="1400" b="0" i="0" u="none" strike="noStrike">
                          <a:solidFill>
                            <a:srgbClr val="000000"/>
                          </a:solidFill>
                          <a:effectLst/>
                          <a:latin typeface="+mn-lt"/>
                        </a:rPr>
                        <a:t>Chuẩn chuyên môn của </a:t>
                      </a:r>
                      <a:r>
                        <a:rPr lang="vi-VN" sz="1400" b="0" i="0" u="none" strike="noStrike" smtClean="0">
                          <a:solidFill>
                            <a:srgbClr val="000000"/>
                          </a:solidFill>
                          <a:effectLst/>
                          <a:latin typeface="+mn-lt"/>
                        </a:rPr>
                        <a:t>B</a:t>
                      </a:r>
                      <a:r>
                        <a:rPr lang="en-US" sz="1400" b="0" i="0" u="none" strike="noStrike" smtClean="0">
                          <a:solidFill>
                            <a:srgbClr val="000000"/>
                          </a:solidFill>
                          <a:effectLst/>
                          <a:latin typeface="+mn-lt"/>
                        </a:rPr>
                        <a:t>an Giám</a:t>
                      </a:r>
                      <a:r>
                        <a:rPr lang="en-US" sz="1400" b="0" i="0" u="none" strike="noStrike" baseline="0" smtClean="0">
                          <a:solidFill>
                            <a:srgbClr val="000000"/>
                          </a:solidFill>
                          <a:effectLst/>
                          <a:latin typeface="+mn-lt"/>
                        </a:rPr>
                        <a:t> Hiện</a:t>
                      </a:r>
                      <a:r>
                        <a:rPr lang="vi-VN" sz="1400" b="0" i="0" u="none" strike="noStrike" smtClean="0">
                          <a:solidFill>
                            <a:srgbClr val="000000"/>
                          </a:solidFill>
                          <a:effectLst/>
                          <a:latin typeface="+mn-lt"/>
                        </a:rPr>
                        <a:t> </a:t>
                      </a:r>
                      <a:r>
                        <a:rPr lang="vi-VN" sz="1400" b="0" i="0" u="none" strike="noStrike">
                          <a:solidFill>
                            <a:srgbClr val="000000"/>
                          </a:solidFill>
                          <a:effectLst/>
                          <a:latin typeface="+mn-lt"/>
                        </a:rPr>
                        <a:t>là trình độ Thạc </a:t>
                      </a:r>
                      <a:r>
                        <a:rPr lang="en-US" sz="1400" b="0" i="0" u="none" strike="noStrike" smtClean="0">
                          <a:solidFill>
                            <a:srgbClr val="000000"/>
                          </a:solidFill>
                          <a:effectLst/>
                          <a:latin typeface="+mn-lt"/>
                        </a:rPr>
                        <a:t>sĩ</a:t>
                      </a:r>
                      <a:r>
                        <a:rPr lang="vi-VN" sz="1400" b="0" i="0" u="none" strike="noStrike" smtClean="0">
                          <a:solidFill>
                            <a:srgbClr val="000000"/>
                          </a:solidFill>
                          <a:effectLst/>
                          <a:latin typeface="+mn-lt"/>
                        </a:rPr>
                        <a:t> </a:t>
                      </a:r>
                      <a:r>
                        <a:rPr lang="vi-VN" sz="1400" b="0" i="0" u="none" strike="noStrike">
                          <a:solidFill>
                            <a:srgbClr val="000000"/>
                          </a:solidFill>
                          <a:effectLst/>
                          <a:latin typeface="+mn-lt"/>
                        </a:rPr>
                        <a:t>trở </a:t>
                      </a:r>
                      <a:r>
                        <a:rPr lang="vi-VN" sz="1400" b="0" i="0" u="none" strike="noStrike" smtClean="0">
                          <a:solidFill>
                            <a:srgbClr val="000000"/>
                          </a:solidFill>
                          <a:effectLst/>
                          <a:latin typeface="+mn-lt"/>
                        </a:rPr>
                        <a:t>lên</a:t>
                      </a:r>
                      <a:endParaRPr lang="vi-VN" sz="1400" b="0" i="0" u="none" strike="noStrike">
                        <a:solidFill>
                          <a:srgbClr val="000000"/>
                        </a:solidFill>
                        <a:effectLst/>
                        <a:latin typeface="+mn-lt"/>
                      </a:endParaRPr>
                    </a:p>
                  </a:txBody>
                  <a:tcPr marL="9525" marR="9525" marT="9525" marB="0" anchor="ctr"/>
                </a:tc>
                <a:tc>
                  <a:txBody>
                    <a:bodyPr/>
                    <a:lstStyle/>
                    <a:p>
                      <a:pPr algn="ctr" fontAlgn="ctr"/>
                      <a:r>
                        <a:rPr lang="en-US" sz="1400" b="0" i="0" u="none" strike="noStrike">
                          <a:solidFill>
                            <a:srgbClr val="000000"/>
                          </a:solidFill>
                          <a:effectLst/>
                          <a:latin typeface="+mn-lt"/>
                        </a:rPr>
                        <a:t>HR</a:t>
                      </a:r>
                      <a:br>
                        <a:rPr lang="en-US" sz="1400" b="0" i="0" u="none" strike="noStrike">
                          <a:solidFill>
                            <a:srgbClr val="000000"/>
                          </a:solidFill>
                          <a:effectLst/>
                          <a:latin typeface="+mn-lt"/>
                        </a:rPr>
                      </a:br>
                      <a:r>
                        <a:rPr lang="en-US" sz="1400" b="0" i="0" u="none" strike="noStrike">
                          <a:solidFill>
                            <a:srgbClr val="000000"/>
                          </a:solidFill>
                          <a:effectLst/>
                          <a:latin typeface="+mn-lt"/>
                        </a:rPr>
                        <a:t>ADM</a:t>
                      </a:r>
                      <a:br>
                        <a:rPr lang="en-US" sz="1400" b="0" i="0" u="none" strike="noStrike">
                          <a:solidFill>
                            <a:srgbClr val="000000"/>
                          </a:solidFill>
                          <a:effectLst/>
                          <a:latin typeface="+mn-lt"/>
                        </a:rPr>
                      </a:br>
                      <a:r>
                        <a:rPr lang="en-US" sz="1400" b="0" i="0" u="none" strike="noStrike">
                          <a:solidFill>
                            <a:srgbClr val="000000"/>
                          </a:solidFill>
                          <a:effectLst/>
                          <a:latin typeface="+mn-lt"/>
                        </a:rPr>
                        <a:t>QA</a:t>
                      </a:r>
                      <a:br>
                        <a:rPr lang="en-US" sz="1400" b="0" i="0" u="none" strike="noStrike">
                          <a:solidFill>
                            <a:srgbClr val="000000"/>
                          </a:solidFill>
                          <a:effectLst/>
                          <a:latin typeface="+mn-lt"/>
                        </a:rPr>
                      </a:br>
                      <a:r>
                        <a:rPr lang="en-US" sz="1400" b="0" i="0" u="none" strike="noStrike">
                          <a:solidFill>
                            <a:srgbClr val="000000"/>
                          </a:solidFill>
                          <a:effectLst/>
                          <a:latin typeface="+mn-lt"/>
                        </a:rPr>
                        <a:t>FIN</a:t>
                      </a:r>
                    </a:p>
                  </a:txBody>
                  <a:tcPr marL="9525" marR="9525" marT="9525" marB="0" anchor="ctr"/>
                </a:tc>
                <a:extLst>
                  <a:ext uri="{0D108BD9-81ED-4DB2-BD59-A6C34878D82A}">
                    <a16:rowId xmlns:a16="http://schemas.microsoft.com/office/drawing/2014/main" xmlns="" val="10001"/>
                  </a:ext>
                </a:extLst>
              </a:tr>
              <a:tr h="1050958">
                <a:tc>
                  <a:txBody>
                    <a:bodyPr/>
                    <a:lstStyle/>
                    <a:p>
                      <a:pPr algn="ctr" fontAlgn="ctr"/>
                      <a:r>
                        <a:rPr lang="en-US" sz="1400" u="none" strike="noStrike">
                          <a:effectLst/>
                          <a:latin typeface="+mn-lt"/>
                        </a:rPr>
                        <a:t>2</a:t>
                      </a:r>
                      <a:endParaRPr lang="en-US" sz="1400" b="0" i="0" u="none" strike="noStrike">
                        <a:solidFill>
                          <a:srgbClr val="000000"/>
                        </a:solidFill>
                        <a:effectLst/>
                        <a:latin typeface="+mn-lt"/>
                      </a:endParaRPr>
                    </a:p>
                  </a:txBody>
                  <a:tcPr marL="8147" marR="8147" marT="8147"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Sinh viên ( Người học)</a:t>
                      </a:r>
                      <a:br>
                        <a:rPr lang="vi-VN" sz="1400" b="0" i="0" u="none" strike="noStrike">
                          <a:solidFill>
                            <a:srgbClr val="000000"/>
                          </a:solidFill>
                          <a:effectLst/>
                          <a:latin typeface="+mn-lt"/>
                        </a:rPr>
                      </a:br>
                      <a:endParaRPr lang="vi-VN" sz="1400" b="0" i="0" u="none" strike="noStrike">
                        <a:solidFill>
                          <a:srgbClr val="000000"/>
                        </a:solidFill>
                        <a:effectLst/>
                        <a:latin typeface="+mn-lt"/>
                      </a:endParaRP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Sử dụng dich vụ đào tạo kỹ sư thực hành về cơ khí, ...</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Hưởng đúng và đủ các chế độ chính sách đối với </a:t>
                      </a:r>
                      <a:r>
                        <a:rPr lang="en-US" sz="1400" b="0" i="0" u="none" strike="noStrike" smtClean="0">
                          <a:solidFill>
                            <a:srgbClr val="000000"/>
                          </a:solidFill>
                          <a:effectLst/>
                          <a:latin typeface="+mn-lt"/>
                        </a:rPr>
                        <a:t>sinh viên</a:t>
                      </a:r>
                      <a:r>
                        <a:rPr lang="vi-VN" sz="1400" b="0" i="0" u="none" strike="noStrike">
                          <a:solidFill>
                            <a:srgbClr val="000000"/>
                          </a:solidFill>
                          <a:effectLst/>
                          <a:latin typeface="+mn-lt"/>
                        </a:rPr>
                        <a:t/>
                      </a:r>
                      <a:br>
                        <a:rPr lang="vi-VN" sz="1400" b="0" i="0" u="none" strike="noStrike">
                          <a:solidFill>
                            <a:srgbClr val="000000"/>
                          </a:solidFill>
                          <a:effectLst/>
                          <a:latin typeface="+mn-lt"/>
                        </a:rPr>
                      </a:br>
                      <a:r>
                        <a:rPr lang="vi-VN" sz="1400" b="0" i="0" u="none" strike="noStrike">
                          <a:solidFill>
                            <a:srgbClr val="000000"/>
                          </a:solidFill>
                          <a:effectLst/>
                          <a:latin typeface="+mn-lt"/>
                        </a:rPr>
                        <a:t>Môi trường học an toàn, vệ sinh, đảm bảo sức khoẻ.</a:t>
                      </a:r>
                      <a:br>
                        <a:rPr lang="vi-VN" sz="1400" b="0" i="0" u="none" strike="noStrike">
                          <a:solidFill>
                            <a:srgbClr val="000000"/>
                          </a:solidFill>
                          <a:effectLst/>
                          <a:latin typeface="+mn-lt"/>
                        </a:rPr>
                      </a:br>
                      <a:r>
                        <a:rPr lang="vi-VN" sz="1400" b="0" i="0" u="none" strike="noStrike">
                          <a:solidFill>
                            <a:srgbClr val="000000"/>
                          </a:solidFill>
                          <a:effectLst/>
                          <a:latin typeface="+mn-lt"/>
                        </a:rPr>
                        <a:t>Có kiến thức, đạt trình độ tay nghề, tiếp cận được công nghệ đang có tại doanh nghiệp.</a:t>
                      </a:r>
                      <a:br>
                        <a:rPr lang="vi-VN" sz="1400" b="0" i="0" u="none" strike="noStrike">
                          <a:solidFill>
                            <a:srgbClr val="000000"/>
                          </a:solidFill>
                          <a:effectLst/>
                          <a:latin typeface="+mn-lt"/>
                        </a:rPr>
                      </a:br>
                      <a:r>
                        <a:rPr lang="vi-VN" sz="1400" b="0" i="0" u="none" strike="noStrike">
                          <a:solidFill>
                            <a:srgbClr val="000000"/>
                          </a:solidFill>
                          <a:effectLst/>
                          <a:latin typeface="+mn-lt"/>
                        </a:rPr>
                        <a:t>Sinh viên tốt nghiệp có việc làm đúng ngành nghề .</a:t>
                      </a:r>
                    </a:p>
                  </a:txBody>
                  <a:tcPr marL="9525" marR="9525" marT="9525" marB="0" anchor="ctr">
                    <a:solidFill>
                      <a:schemeClr val="accent2">
                        <a:lumMod val="20000"/>
                        <a:lumOff val="80000"/>
                      </a:schemeClr>
                    </a:solidFill>
                  </a:tcPr>
                </a:tc>
                <a:tc>
                  <a:txBody>
                    <a:bodyPr/>
                    <a:lstStyle/>
                    <a:p>
                      <a:pPr algn="ctr" fontAlgn="ctr"/>
                      <a:r>
                        <a:rPr lang="en-US" sz="1400" b="0" i="0" u="none" strike="noStrike">
                          <a:solidFill>
                            <a:srgbClr val="000000"/>
                          </a:solidFill>
                          <a:effectLst/>
                          <a:latin typeface="+mn-lt"/>
                        </a:rPr>
                        <a:t>ME</a:t>
                      </a:r>
                      <a:br>
                        <a:rPr lang="en-US" sz="1400" b="0" i="0" u="none" strike="noStrike">
                          <a:solidFill>
                            <a:srgbClr val="000000"/>
                          </a:solidFill>
                          <a:effectLst/>
                          <a:latin typeface="+mn-lt"/>
                        </a:rPr>
                      </a:br>
                      <a:r>
                        <a:rPr lang="en-US" sz="1400" b="0" i="0" u="none" strike="noStrike">
                          <a:solidFill>
                            <a:srgbClr val="000000"/>
                          </a:solidFill>
                          <a:effectLst/>
                          <a:latin typeface="+mn-lt"/>
                        </a:rPr>
                        <a:t>SDC</a:t>
                      </a:r>
                      <a:br>
                        <a:rPr lang="en-US" sz="1400" b="0" i="0" u="none" strike="noStrike">
                          <a:solidFill>
                            <a:srgbClr val="000000"/>
                          </a:solidFill>
                          <a:effectLst/>
                          <a:latin typeface="+mn-lt"/>
                        </a:rPr>
                      </a:br>
                      <a:r>
                        <a:rPr lang="en-US" sz="1400" b="0" i="0" u="none" strike="noStrike">
                          <a:solidFill>
                            <a:srgbClr val="000000"/>
                          </a:solidFill>
                          <a:effectLst/>
                          <a:latin typeface="+mn-lt"/>
                        </a:rPr>
                        <a:t>IT</a:t>
                      </a:r>
                      <a:br>
                        <a:rPr lang="en-US" sz="1400" b="0" i="0" u="none" strike="noStrike">
                          <a:solidFill>
                            <a:srgbClr val="000000"/>
                          </a:solidFill>
                          <a:effectLst/>
                          <a:latin typeface="+mn-lt"/>
                        </a:rPr>
                      </a:br>
                      <a:r>
                        <a:rPr lang="en-US" sz="1400" b="0" i="0" u="none" strike="noStrike">
                          <a:solidFill>
                            <a:srgbClr val="000000"/>
                          </a:solidFill>
                          <a:effectLst/>
                          <a:latin typeface="+mn-lt"/>
                        </a:rPr>
                        <a:t>EEE</a:t>
                      </a:r>
                      <a:br>
                        <a:rPr lang="en-US" sz="1400" b="0" i="0" u="none" strike="noStrike">
                          <a:solidFill>
                            <a:srgbClr val="000000"/>
                          </a:solidFill>
                          <a:effectLst/>
                          <a:latin typeface="+mn-lt"/>
                        </a:rPr>
                      </a:br>
                      <a:r>
                        <a:rPr lang="en-US" sz="1400" b="0" i="0" u="none" strike="noStrike">
                          <a:solidFill>
                            <a:srgbClr val="000000"/>
                          </a:solidFill>
                          <a:effectLst/>
                          <a:latin typeface="+mn-lt"/>
                        </a:rPr>
                        <a:t>AUTO</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2"/>
                  </a:ext>
                </a:extLst>
              </a:tr>
              <a:tr h="910698">
                <a:tc>
                  <a:txBody>
                    <a:bodyPr/>
                    <a:lstStyle/>
                    <a:p>
                      <a:pPr algn="ctr" fontAlgn="ctr"/>
                      <a:r>
                        <a:rPr lang="en-US" sz="1400" u="none" strike="noStrike">
                          <a:effectLst/>
                          <a:latin typeface="+mn-lt"/>
                        </a:rPr>
                        <a:t>3</a:t>
                      </a:r>
                      <a:endParaRPr lang="en-US" sz="1400" b="0" i="0" u="none" strike="noStrike">
                        <a:solidFill>
                          <a:srgbClr val="000000"/>
                        </a:solidFill>
                        <a:effectLst/>
                        <a:latin typeface="+mn-lt"/>
                      </a:endParaRPr>
                    </a:p>
                  </a:txBody>
                  <a:tcPr marL="8147" marR="8147" marT="8147" marB="0" anchor="ctr"/>
                </a:tc>
                <a:tc>
                  <a:txBody>
                    <a:bodyPr/>
                    <a:lstStyle/>
                    <a:p>
                      <a:pPr algn="l" fontAlgn="t"/>
                      <a:r>
                        <a:rPr lang="en-US" sz="1400" b="0" i="0" u="none" strike="noStrike">
                          <a:solidFill>
                            <a:srgbClr val="000000"/>
                          </a:solidFill>
                          <a:effectLst/>
                          <a:latin typeface="+mn-lt"/>
                        </a:rPr>
                        <a:t>Phụ huynh sinh viên</a:t>
                      </a:r>
                    </a:p>
                  </a:txBody>
                  <a:tcPr marL="9525" marR="9525" marT="9525" marB="0" anchor="ctr"/>
                </a:tc>
                <a:tc>
                  <a:txBody>
                    <a:bodyPr/>
                    <a:lstStyle/>
                    <a:p>
                      <a:pPr algn="l" fontAlgn="t"/>
                      <a:r>
                        <a:rPr lang="vi-VN" sz="1400" b="0" i="0" u="none" strike="noStrike">
                          <a:solidFill>
                            <a:srgbClr val="000000"/>
                          </a:solidFill>
                          <a:effectLst/>
                          <a:latin typeface="+mn-lt"/>
                        </a:rPr>
                        <a:t>Mua dịch vụ của Trường có uy tín về số sinh viên tốt nghiệp có làm.</a:t>
                      </a:r>
                    </a:p>
                  </a:txBody>
                  <a:tcPr marL="9525" marR="9525" marT="9525" marB="0" anchor="ctr"/>
                </a:tc>
                <a:tc>
                  <a:txBody>
                    <a:bodyPr/>
                    <a:lstStyle/>
                    <a:p>
                      <a:pPr algn="l" fontAlgn="t"/>
                      <a:r>
                        <a:rPr lang="en-US" sz="1400" b="0" i="0" u="none" strike="noStrike">
                          <a:solidFill>
                            <a:srgbClr val="000000"/>
                          </a:solidFill>
                          <a:effectLst/>
                          <a:latin typeface="+mn-lt"/>
                        </a:rPr>
                        <a:t>Bên ngoài</a:t>
                      </a:r>
                    </a:p>
                  </a:txBody>
                  <a:tcPr marL="9525" marR="9525" marT="9525" marB="0" anchor="ctr"/>
                </a:tc>
                <a:tc>
                  <a:txBody>
                    <a:bodyPr/>
                    <a:lstStyle/>
                    <a:p>
                      <a:pPr algn="l" fontAlgn="t"/>
                      <a:r>
                        <a:rPr lang="vi-VN" sz="1400" b="0" i="0" u="none" strike="noStrike">
                          <a:solidFill>
                            <a:srgbClr val="000000"/>
                          </a:solidFill>
                          <a:effectLst/>
                          <a:latin typeface="+mn-lt"/>
                        </a:rPr>
                        <a:t>Học phí phù hợp</a:t>
                      </a:r>
                      <a:br>
                        <a:rPr lang="vi-VN" sz="1400" b="0" i="0" u="none" strike="noStrike">
                          <a:solidFill>
                            <a:srgbClr val="000000"/>
                          </a:solidFill>
                          <a:effectLst/>
                          <a:latin typeface="+mn-lt"/>
                        </a:rPr>
                      </a:br>
                      <a:r>
                        <a:rPr lang="vi-VN" sz="1400" b="0" i="0" u="none" strike="noStrike">
                          <a:solidFill>
                            <a:srgbClr val="000000"/>
                          </a:solidFill>
                          <a:effectLst/>
                          <a:latin typeface="+mn-lt"/>
                        </a:rPr>
                        <a:t>Chất lượng đào tạo đảm bảo như cam kết </a:t>
                      </a:r>
                      <a:br>
                        <a:rPr lang="vi-VN" sz="1400" b="0" i="0" u="none" strike="noStrike">
                          <a:solidFill>
                            <a:srgbClr val="000000"/>
                          </a:solidFill>
                          <a:effectLst/>
                          <a:latin typeface="+mn-lt"/>
                        </a:rPr>
                      </a:br>
                      <a:r>
                        <a:rPr lang="vi-VN" sz="1400" b="0" i="0" u="none" strike="noStrike">
                          <a:solidFill>
                            <a:srgbClr val="000000"/>
                          </a:solidFill>
                          <a:effectLst/>
                          <a:latin typeface="+mn-lt"/>
                        </a:rPr>
                        <a:t>Môi trường học an toàn, vệ sinh, đảm bảo sức khoẻ.</a:t>
                      </a:r>
                    </a:p>
                  </a:txBody>
                  <a:tcPr marL="9525" marR="9525" marT="9525" marB="0" anchor="ctr"/>
                </a:tc>
                <a:tc>
                  <a:txBody>
                    <a:bodyPr/>
                    <a:lstStyle/>
                    <a:p>
                      <a:pPr algn="ctr" fontAlgn="ctr"/>
                      <a:r>
                        <a:rPr lang="en-US" sz="1400" b="0" i="0" u="none" strike="noStrike" smtClean="0">
                          <a:solidFill>
                            <a:srgbClr val="000000"/>
                          </a:solidFill>
                          <a:effectLst/>
                          <a:latin typeface="+mn-lt"/>
                        </a:rPr>
                        <a:t>FIN, QA,</a:t>
                      </a:r>
                      <a:r>
                        <a:rPr lang="en-US" sz="1400" b="0" i="0" u="none" strike="noStrike" baseline="0" smtClean="0">
                          <a:solidFill>
                            <a:srgbClr val="000000"/>
                          </a:solidFill>
                          <a:effectLst/>
                          <a:latin typeface="+mn-lt"/>
                        </a:rPr>
                        <a:t> </a:t>
                      </a:r>
                      <a:r>
                        <a:rPr lang="en-US" sz="1400" b="0" i="0" u="none" strike="noStrike" smtClean="0">
                          <a:solidFill>
                            <a:srgbClr val="000000"/>
                          </a:solidFill>
                          <a:effectLst/>
                          <a:latin typeface="+mn-lt"/>
                        </a:rPr>
                        <a:t>ME, EEE,</a:t>
                      </a:r>
                      <a:r>
                        <a:rPr lang="en-US" sz="1400" b="0" i="0" u="none" strike="noStrike" baseline="0" smtClean="0">
                          <a:solidFill>
                            <a:srgbClr val="000000"/>
                          </a:solidFill>
                          <a:effectLst/>
                          <a:latin typeface="+mn-lt"/>
                        </a:rPr>
                        <a:t> </a:t>
                      </a:r>
                      <a:r>
                        <a:rPr lang="en-US" sz="1400" b="0" i="0" u="none" strike="noStrike" smtClean="0">
                          <a:solidFill>
                            <a:srgbClr val="000000"/>
                          </a:solidFill>
                          <a:effectLst/>
                          <a:latin typeface="+mn-lt"/>
                        </a:rPr>
                        <a:t>IT, AUTO</a:t>
                      </a:r>
                      <a:r>
                        <a:rPr lang="en-US" sz="1400" b="0" i="0" u="none" strike="noStrike">
                          <a:solidFill>
                            <a:srgbClr val="000000"/>
                          </a:solidFill>
                          <a:effectLst/>
                          <a:latin typeface="+mn-lt"/>
                        </a:rPr>
                        <a:t/>
                      </a:r>
                      <a:br>
                        <a:rPr lang="en-US" sz="1400" b="0" i="0" u="none" strike="noStrike">
                          <a:solidFill>
                            <a:srgbClr val="000000"/>
                          </a:solidFill>
                          <a:effectLst/>
                          <a:latin typeface="+mn-lt"/>
                        </a:rPr>
                      </a:br>
                      <a:r>
                        <a:rPr lang="en-US" sz="1400" b="0" i="0" u="none" strike="noStrike">
                          <a:solidFill>
                            <a:srgbClr val="000000"/>
                          </a:solidFill>
                          <a:effectLst/>
                          <a:latin typeface="+mn-lt"/>
                        </a:rPr>
                        <a:t>SDC</a:t>
                      </a:r>
                    </a:p>
                  </a:txBody>
                  <a:tcPr marL="9525" marR="9525" marT="9525" marB="0" anchor="ctr"/>
                </a:tc>
                <a:extLst>
                  <a:ext uri="{0D108BD9-81ED-4DB2-BD59-A6C34878D82A}">
                    <a16:rowId xmlns:a16="http://schemas.microsoft.com/office/drawing/2014/main" xmlns="" val="10003"/>
                  </a:ext>
                </a:extLst>
              </a:tr>
              <a:tr h="855431">
                <a:tc>
                  <a:txBody>
                    <a:bodyPr/>
                    <a:lstStyle/>
                    <a:p>
                      <a:pPr algn="ctr" fontAlgn="ctr"/>
                      <a:r>
                        <a:rPr lang="en-US" sz="1400" u="none" strike="noStrike">
                          <a:effectLst/>
                          <a:latin typeface="+mn-lt"/>
                        </a:rPr>
                        <a:t>4</a:t>
                      </a:r>
                      <a:endParaRPr lang="en-US" sz="1400" b="0" i="0" u="none" strike="noStrike">
                        <a:solidFill>
                          <a:srgbClr val="000000"/>
                        </a:solidFill>
                        <a:effectLst/>
                        <a:latin typeface="+mn-lt"/>
                      </a:endParaRPr>
                    </a:p>
                  </a:txBody>
                  <a:tcPr marL="8147" marR="8147" marT="8147"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Nhà tuyển dụng</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Tuyển được lao động phù hợp với yêu cầu công việc</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Lao động </a:t>
                      </a:r>
                      <a:r>
                        <a:rPr lang="en-US" sz="1400" b="0" i="0" u="none" strike="noStrike" smtClean="0">
                          <a:solidFill>
                            <a:srgbClr val="000000"/>
                          </a:solidFill>
                          <a:effectLst/>
                          <a:latin typeface="+mn-lt"/>
                        </a:rPr>
                        <a:t>k</a:t>
                      </a:r>
                      <a:r>
                        <a:rPr lang="vi-VN" sz="1400" b="0" i="0" u="none" strike="noStrike" smtClean="0">
                          <a:solidFill>
                            <a:srgbClr val="000000"/>
                          </a:solidFill>
                          <a:effectLst/>
                          <a:latin typeface="+mn-lt"/>
                        </a:rPr>
                        <a:t>ỹ </a:t>
                      </a:r>
                      <a:r>
                        <a:rPr lang="vi-VN" sz="1400" b="0" i="0" u="none" strike="noStrike">
                          <a:solidFill>
                            <a:srgbClr val="000000"/>
                          </a:solidFill>
                          <a:effectLst/>
                          <a:latin typeface="+mn-lt"/>
                        </a:rPr>
                        <a:t>thuật đạt chuẩn  về lý thuyết, thực hành  đúng với bằng cấp</a:t>
                      </a:r>
                    </a:p>
                  </a:txBody>
                  <a:tcPr marL="9525" marR="9525" marT="9525" marB="0" anchor="ctr">
                    <a:solidFill>
                      <a:schemeClr val="accent2">
                        <a:lumMod val="20000"/>
                        <a:lumOff val="80000"/>
                      </a:schemeClr>
                    </a:solidFill>
                  </a:tcPr>
                </a:tc>
                <a:tc>
                  <a:txBody>
                    <a:bodyPr/>
                    <a:lstStyle/>
                    <a:p>
                      <a:pPr algn="ctr" fontAlgn="ctr"/>
                      <a:r>
                        <a:rPr lang="en-US" sz="1400" b="0" i="0" u="none" strike="noStrike" smtClean="0">
                          <a:solidFill>
                            <a:srgbClr val="000000"/>
                          </a:solidFill>
                          <a:effectLst/>
                          <a:latin typeface="+mn-lt"/>
                        </a:rPr>
                        <a:t>QA, ME,</a:t>
                      </a:r>
                      <a:r>
                        <a:rPr lang="en-US" sz="1400" b="0" i="0" u="none" strike="noStrike" baseline="0" smtClean="0">
                          <a:solidFill>
                            <a:srgbClr val="000000"/>
                          </a:solidFill>
                          <a:effectLst/>
                          <a:latin typeface="+mn-lt"/>
                        </a:rPr>
                        <a:t> </a:t>
                      </a:r>
                      <a:r>
                        <a:rPr lang="en-US" sz="1400" b="0" i="0" u="none" strike="noStrike" smtClean="0">
                          <a:solidFill>
                            <a:srgbClr val="000000"/>
                          </a:solidFill>
                          <a:effectLst/>
                          <a:latin typeface="+mn-lt"/>
                        </a:rPr>
                        <a:t>EEE, IT, </a:t>
                      </a:r>
                      <a:r>
                        <a:rPr lang="en-US" sz="1400" b="0" i="0" u="none" strike="noStrike">
                          <a:solidFill>
                            <a:srgbClr val="000000"/>
                          </a:solidFill>
                          <a:effectLst/>
                          <a:latin typeface="+mn-lt"/>
                        </a:rPr>
                        <a:t/>
                      </a:r>
                      <a:br>
                        <a:rPr lang="en-US" sz="1400" b="0" i="0" u="none" strike="noStrike">
                          <a:solidFill>
                            <a:srgbClr val="000000"/>
                          </a:solidFill>
                          <a:effectLst/>
                          <a:latin typeface="+mn-lt"/>
                        </a:rPr>
                      </a:br>
                      <a:r>
                        <a:rPr lang="en-US" sz="1400" b="0" i="0" u="none" strike="noStrike">
                          <a:solidFill>
                            <a:srgbClr val="000000"/>
                          </a:solidFill>
                          <a:effectLst/>
                          <a:latin typeface="+mn-lt"/>
                        </a:rPr>
                        <a:t>AUTO</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4"/>
                  </a:ext>
                </a:extLst>
              </a:tr>
            </a:tbl>
          </a:graphicData>
        </a:graphic>
      </p:graphicFrame>
      <p:grpSp>
        <p:nvGrpSpPr>
          <p:cNvPr id="8" name="Group 7"/>
          <p:cNvGrpSpPr/>
          <p:nvPr/>
        </p:nvGrpSpPr>
        <p:grpSpPr>
          <a:xfrm>
            <a:off x="8006527" y="292006"/>
            <a:ext cx="941397" cy="927194"/>
            <a:chOff x="7308850" y="188913"/>
            <a:chExt cx="1665288" cy="1512887"/>
          </a:xfrm>
        </p:grpSpPr>
        <p:grpSp>
          <p:nvGrpSpPr>
            <p:cNvPr id="9" name="Group 39"/>
            <p:cNvGrpSpPr>
              <a:grpSpLocks/>
            </p:cNvGrpSpPr>
            <p:nvPr/>
          </p:nvGrpSpPr>
          <p:grpSpPr bwMode="auto">
            <a:xfrm>
              <a:off x="7308850" y="188913"/>
              <a:ext cx="1665288" cy="1512887"/>
              <a:chOff x="4604" y="119"/>
              <a:chExt cx="1049" cy="953"/>
            </a:xfrm>
          </p:grpSpPr>
          <p:sp>
            <p:nvSpPr>
              <p:cNvPr id="11"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3"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1087538046"/>
      </p:ext>
    </p:extLst>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563563"/>
          </a:xfrm>
        </p:spPr>
        <p:txBody>
          <a:bodyPr/>
          <a:lstStyle/>
          <a:p>
            <a:r>
              <a:rPr lang="en-US"/>
              <a:t>DANH MỤC CÁC BÊN QUAN TÂM</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46055403"/>
              </p:ext>
            </p:extLst>
          </p:nvPr>
        </p:nvGraphicFramePr>
        <p:xfrm>
          <a:off x="152400" y="1241425"/>
          <a:ext cx="8763001" cy="5593607"/>
        </p:xfrm>
        <a:graphic>
          <a:graphicData uri="http://schemas.openxmlformats.org/drawingml/2006/table">
            <a:tbl>
              <a:tblPr>
                <a:tableStyleId>{616DA210-FB5B-4158-B5E0-FEB733F419BA}</a:tableStyleId>
              </a:tblPr>
              <a:tblGrid>
                <a:gridCol w="414000">
                  <a:extLst>
                    <a:ext uri="{9D8B030D-6E8A-4147-A177-3AD203B41FA5}">
                      <a16:colId xmlns:a16="http://schemas.microsoft.com/office/drawing/2014/main" xmlns="" val="20000"/>
                    </a:ext>
                  </a:extLst>
                </a:gridCol>
                <a:gridCol w="2100600">
                  <a:extLst>
                    <a:ext uri="{9D8B030D-6E8A-4147-A177-3AD203B41FA5}">
                      <a16:colId xmlns:a16="http://schemas.microsoft.com/office/drawing/2014/main" xmlns="" val="20001"/>
                    </a:ext>
                  </a:extLst>
                </a:gridCol>
                <a:gridCol w="1600200">
                  <a:extLst>
                    <a:ext uri="{9D8B030D-6E8A-4147-A177-3AD203B41FA5}">
                      <a16:colId xmlns:a16="http://schemas.microsoft.com/office/drawing/2014/main" xmlns="" val="20002"/>
                    </a:ext>
                  </a:extLst>
                </a:gridCol>
                <a:gridCol w="838200">
                  <a:extLst>
                    <a:ext uri="{9D8B030D-6E8A-4147-A177-3AD203B41FA5}">
                      <a16:colId xmlns:a16="http://schemas.microsoft.com/office/drawing/2014/main" xmlns="" val="20003"/>
                    </a:ext>
                  </a:extLst>
                </a:gridCol>
                <a:gridCol w="2971800">
                  <a:extLst>
                    <a:ext uri="{9D8B030D-6E8A-4147-A177-3AD203B41FA5}">
                      <a16:colId xmlns:a16="http://schemas.microsoft.com/office/drawing/2014/main" xmlns="" val="20004"/>
                    </a:ext>
                  </a:extLst>
                </a:gridCol>
                <a:gridCol w="838201">
                  <a:extLst>
                    <a:ext uri="{9D8B030D-6E8A-4147-A177-3AD203B41FA5}">
                      <a16:colId xmlns:a16="http://schemas.microsoft.com/office/drawing/2014/main" xmlns="" val="20005"/>
                    </a:ext>
                  </a:extLst>
                </a:gridCol>
              </a:tblGrid>
              <a:tr h="342173">
                <a:tc>
                  <a:txBody>
                    <a:bodyPr/>
                    <a:lstStyle/>
                    <a:p>
                      <a:pPr algn="ctr" fontAlgn="ctr"/>
                      <a:r>
                        <a:rPr lang="en-US" sz="1400" b="1" u="none" strike="noStrike">
                          <a:solidFill>
                            <a:schemeClr val="bg1"/>
                          </a:solidFill>
                          <a:effectLst/>
                        </a:rPr>
                        <a:t>STT</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Bên quan tâm</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Vấn đề</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Nội bộ/ </a:t>
                      </a:r>
                      <a:br>
                        <a:rPr lang="en-US" sz="1400" b="1" u="none" strike="noStrike">
                          <a:solidFill>
                            <a:schemeClr val="bg1"/>
                          </a:solidFill>
                          <a:effectLst/>
                        </a:rPr>
                      </a:br>
                      <a:r>
                        <a:rPr lang="en-US" sz="1400" b="1" u="none" strike="noStrike">
                          <a:solidFill>
                            <a:schemeClr val="bg1"/>
                          </a:solidFill>
                          <a:effectLst/>
                        </a:rPr>
                        <a:t>bên ngoài</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Nhu cầu và Mong đợi của Bên Quan tâm</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Bộ phận/ Chức năng</a:t>
                      </a:r>
                      <a:endParaRPr lang="vi-VN" sz="1400" b="1" i="0" u="none" strike="noStrike">
                        <a:solidFill>
                          <a:schemeClr val="bg1"/>
                        </a:solidFill>
                        <a:effectLst/>
                        <a:latin typeface="Times New Roman"/>
                      </a:endParaRPr>
                    </a:p>
                  </a:txBody>
                  <a:tcPr marL="8147" marR="8147" marT="8147" marB="0" anchor="ctr">
                    <a:solidFill>
                      <a:srgbClr val="0070C0"/>
                    </a:solidFill>
                  </a:tcPr>
                </a:tc>
                <a:extLst>
                  <a:ext uri="{0D108BD9-81ED-4DB2-BD59-A6C34878D82A}">
                    <a16:rowId xmlns:a16="http://schemas.microsoft.com/office/drawing/2014/main" xmlns="" val="10000"/>
                  </a:ext>
                </a:extLst>
              </a:tr>
              <a:tr h="946677">
                <a:tc>
                  <a:txBody>
                    <a:bodyPr/>
                    <a:lstStyle/>
                    <a:p>
                      <a:pPr algn="ctr" fontAlgn="ctr"/>
                      <a:r>
                        <a:rPr lang="en-US" sz="1400" b="0" i="0" u="none" strike="noStrike">
                          <a:solidFill>
                            <a:srgbClr val="000000"/>
                          </a:solidFill>
                          <a:effectLst/>
                          <a:latin typeface="+mn-lt"/>
                        </a:rPr>
                        <a:t>5</a:t>
                      </a:r>
                    </a:p>
                  </a:txBody>
                  <a:tcPr marL="9525" marR="9525" marT="9525" marB="0" anchor="ctr"/>
                </a:tc>
                <a:tc>
                  <a:txBody>
                    <a:bodyPr/>
                    <a:lstStyle/>
                    <a:p>
                      <a:pPr algn="l" fontAlgn="t"/>
                      <a:r>
                        <a:rPr lang="vi-VN" sz="1400" b="0" i="0" u="none" strike="noStrike">
                          <a:solidFill>
                            <a:srgbClr val="000000"/>
                          </a:solidFill>
                          <a:effectLst/>
                          <a:latin typeface="+mn-lt"/>
                        </a:rPr>
                        <a:t>Cư dân tại Phường 4 Quận Tân Bình TP. Hồ Chí Minh, chung quanh nơi trường tọa lạc</a:t>
                      </a:r>
                    </a:p>
                  </a:txBody>
                  <a:tcPr marL="9525" marR="9525" marT="9525" marB="0" anchor="ctr"/>
                </a:tc>
                <a:tc>
                  <a:txBody>
                    <a:bodyPr/>
                    <a:lstStyle/>
                    <a:p>
                      <a:pPr algn="l" fontAlgn="t"/>
                      <a:r>
                        <a:rPr lang="vi-VN" sz="1400" b="0" i="0" u="none" strike="noStrike">
                          <a:solidFill>
                            <a:srgbClr val="000000"/>
                          </a:solidFill>
                          <a:effectLst/>
                          <a:latin typeface="+mn-lt"/>
                        </a:rPr>
                        <a:t>Chịu tác động từ các hoạt  động của Trường</a:t>
                      </a:r>
                    </a:p>
                  </a:txBody>
                  <a:tcPr marL="9525" marR="9525" marT="9525" marB="0" anchor="ctr"/>
                </a:tc>
                <a:tc>
                  <a:txBody>
                    <a:bodyPr/>
                    <a:lstStyle/>
                    <a:p>
                      <a:pPr algn="l" fontAlgn="t"/>
                      <a:r>
                        <a:rPr lang="en-US" sz="1400" b="0" i="0" u="none" strike="noStrike">
                          <a:solidFill>
                            <a:srgbClr val="000000"/>
                          </a:solidFill>
                          <a:effectLst/>
                          <a:latin typeface="+mn-lt"/>
                        </a:rPr>
                        <a:t>Bên ngoài</a:t>
                      </a:r>
                    </a:p>
                  </a:txBody>
                  <a:tcPr marL="9525" marR="9525" marT="9525" marB="0" anchor="ctr"/>
                </a:tc>
                <a:tc>
                  <a:txBody>
                    <a:bodyPr/>
                    <a:lstStyle/>
                    <a:p>
                      <a:pPr algn="l" fontAlgn="t"/>
                      <a:r>
                        <a:rPr lang="vi-VN" sz="1400" b="0" i="0" u="none" strike="noStrike">
                          <a:solidFill>
                            <a:srgbClr val="000000"/>
                          </a:solidFill>
                          <a:effectLst/>
                          <a:latin typeface="+mn-lt"/>
                        </a:rPr>
                        <a:t>Không bị tiếng ồn xâm phạm,  không bị khói, mùi hôi hoặc rung động.</a:t>
                      </a:r>
                      <a:br>
                        <a:rPr lang="vi-VN" sz="1400" b="0" i="0" u="none" strike="noStrike">
                          <a:solidFill>
                            <a:srgbClr val="000000"/>
                          </a:solidFill>
                          <a:effectLst/>
                          <a:latin typeface="+mn-lt"/>
                        </a:rPr>
                      </a:br>
                      <a:r>
                        <a:rPr lang="vi-VN" sz="1400" b="0" i="0" u="none" strike="noStrike">
                          <a:solidFill>
                            <a:srgbClr val="000000"/>
                          </a:solidFill>
                          <a:effectLst/>
                          <a:latin typeface="+mn-lt"/>
                        </a:rPr>
                        <a:t>Giảm bớt các phát thải khí làm biến đổi khí hậu</a:t>
                      </a:r>
                      <a:br>
                        <a:rPr lang="vi-VN" sz="1400" b="0" i="0" u="none" strike="noStrike">
                          <a:solidFill>
                            <a:srgbClr val="000000"/>
                          </a:solidFill>
                          <a:effectLst/>
                          <a:latin typeface="+mn-lt"/>
                        </a:rPr>
                      </a:br>
                      <a:endParaRPr lang="vi-VN" sz="1400" b="0" i="0" u="none" strike="noStrike">
                        <a:solidFill>
                          <a:srgbClr val="000000"/>
                        </a:solidFill>
                        <a:effectLst/>
                        <a:latin typeface="+mn-lt"/>
                      </a:endParaRPr>
                    </a:p>
                  </a:txBody>
                  <a:tcPr marL="9525" marR="9525" marT="9525" marB="0" anchor="ctr"/>
                </a:tc>
                <a:tc>
                  <a:txBody>
                    <a:bodyPr/>
                    <a:lstStyle/>
                    <a:p>
                      <a:pPr algn="l" fontAlgn="ctr"/>
                      <a:r>
                        <a:rPr lang="en-US" sz="1400" b="0" i="0" u="none" strike="noStrike">
                          <a:solidFill>
                            <a:srgbClr val="000000"/>
                          </a:solidFill>
                          <a:effectLst/>
                          <a:latin typeface="+mn-lt"/>
                        </a:rPr>
                        <a:t>HR</a:t>
                      </a:r>
                      <a:br>
                        <a:rPr lang="en-US" sz="1400" b="0" i="0" u="none" strike="noStrike">
                          <a:solidFill>
                            <a:srgbClr val="000000"/>
                          </a:solidFill>
                          <a:effectLst/>
                          <a:latin typeface="+mn-lt"/>
                        </a:rPr>
                      </a:br>
                      <a:r>
                        <a:rPr lang="en-US" sz="1400" b="0" i="0" u="none" strike="noStrike">
                          <a:solidFill>
                            <a:srgbClr val="000000"/>
                          </a:solidFill>
                          <a:effectLst/>
                          <a:latin typeface="+mn-lt"/>
                        </a:rPr>
                        <a:t>MAIN</a:t>
                      </a:r>
                      <a:br>
                        <a:rPr lang="en-US" sz="1400" b="0" i="0" u="none" strike="noStrike">
                          <a:solidFill>
                            <a:srgbClr val="000000"/>
                          </a:solidFill>
                          <a:effectLst/>
                          <a:latin typeface="+mn-lt"/>
                        </a:rPr>
                      </a:br>
                      <a:r>
                        <a:rPr lang="en-US" sz="1400" b="0" i="0" u="none" strike="noStrike">
                          <a:solidFill>
                            <a:srgbClr val="000000"/>
                          </a:solidFill>
                          <a:effectLst/>
                          <a:latin typeface="+mn-lt"/>
                        </a:rPr>
                        <a:t>PUR</a:t>
                      </a:r>
                    </a:p>
                  </a:txBody>
                  <a:tcPr marL="9525" marR="9525" marT="9525" marB="0" anchor="ctr"/>
                </a:tc>
                <a:extLst>
                  <a:ext uri="{0D108BD9-81ED-4DB2-BD59-A6C34878D82A}">
                    <a16:rowId xmlns:a16="http://schemas.microsoft.com/office/drawing/2014/main" xmlns="" val="10001"/>
                  </a:ext>
                </a:extLst>
              </a:tr>
              <a:tr h="1050958">
                <a:tc>
                  <a:txBody>
                    <a:bodyPr/>
                    <a:lstStyle/>
                    <a:p>
                      <a:pPr algn="ctr" fontAlgn="ctr"/>
                      <a:r>
                        <a:rPr lang="en-US" sz="1400" b="0" i="0" u="none" strike="noStrike">
                          <a:solidFill>
                            <a:srgbClr val="000000"/>
                          </a:solidFill>
                          <a:effectLst/>
                          <a:latin typeface="+mn-lt"/>
                        </a:rPr>
                        <a:t>6</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Công ty bảo hiểm</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Cung cấp sự bảo vệ đối với tổn thất từ tai nạn, vấn đề liên quan đến sức khoẻ,.</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Việc quản lý tốt  và rõ ràng các rủi ro.</a:t>
                      </a:r>
                      <a:br>
                        <a:rPr lang="vi-VN" sz="1400" b="0" i="0" u="none" strike="noStrike">
                          <a:solidFill>
                            <a:srgbClr val="000000"/>
                          </a:solidFill>
                          <a:effectLst/>
                          <a:latin typeface="+mn-lt"/>
                        </a:rPr>
                      </a:br>
                      <a:r>
                        <a:rPr lang="vi-VN" sz="1400" b="0" i="0" u="none" strike="noStrike">
                          <a:solidFill>
                            <a:srgbClr val="000000"/>
                          </a:solidFill>
                          <a:effectLst/>
                          <a:latin typeface="+mn-lt"/>
                        </a:rPr>
                        <a:t>Các hành động ứng phó khẩn cấp có hiệu lực. </a:t>
                      </a:r>
                      <a:br>
                        <a:rPr lang="vi-VN" sz="1400" b="0" i="0" u="none" strike="noStrike">
                          <a:solidFill>
                            <a:srgbClr val="000000"/>
                          </a:solidFill>
                          <a:effectLst/>
                          <a:latin typeface="+mn-lt"/>
                        </a:rPr>
                      </a:br>
                      <a:r>
                        <a:rPr lang="vi-VN" sz="1400" b="0" i="0" u="none" strike="noStrike">
                          <a:solidFill>
                            <a:srgbClr val="000000"/>
                          </a:solidFill>
                          <a:effectLst/>
                          <a:latin typeface="+mn-lt"/>
                        </a:rPr>
                        <a:t>Các biện pháp kiểm soát an toàn, vệ sinh lao động, an toàn vệ sinh thực phẩm của Trường có hiệu lực </a:t>
                      </a:r>
                    </a:p>
                  </a:txBody>
                  <a:tcPr marL="9525" marR="9525" marT="9525" marB="0" anchor="ctr">
                    <a:solidFill>
                      <a:schemeClr val="accent2">
                        <a:lumMod val="20000"/>
                        <a:lumOff val="80000"/>
                      </a:schemeClr>
                    </a:solidFill>
                  </a:tcPr>
                </a:tc>
                <a:tc>
                  <a:txBody>
                    <a:bodyPr/>
                    <a:lstStyle/>
                    <a:p>
                      <a:pPr algn="l" fontAlgn="ctr"/>
                      <a:r>
                        <a:rPr lang="en-US" sz="1400" b="0" i="0" u="none" strike="noStrike">
                          <a:solidFill>
                            <a:srgbClr val="000000"/>
                          </a:solidFill>
                          <a:effectLst/>
                          <a:latin typeface="+mn-lt"/>
                        </a:rPr>
                        <a:t>FIN</a:t>
                      </a:r>
                      <a:br>
                        <a:rPr lang="en-US" sz="1400" b="0" i="0" u="none" strike="noStrike">
                          <a:solidFill>
                            <a:srgbClr val="000000"/>
                          </a:solidFill>
                          <a:effectLst/>
                          <a:latin typeface="+mn-lt"/>
                        </a:rPr>
                      </a:br>
                      <a:r>
                        <a:rPr lang="en-US" sz="1400" b="0" i="0" u="none" strike="noStrike">
                          <a:solidFill>
                            <a:srgbClr val="000000"/>
                          </a:solidFill>
                          <a:effectLst/>
                          <a:latin typeface="+mn-lt"/>
                        </a:rPr>
                        <a:t>DIR</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2"/>
                  </a:ext>
                </a:extLst>
              </a:tr>
              <a:tr h="1197604">
                <a:tc>
                  <a:txBody>
                    <a:bodyPr/>
                    <a:lstStyle/>
                    <a:p>
                      <a:pPr algn="ctr" fontAlgn="ctr"/>
                      <a:r>
                        <a:rPr lang="en-US" sz="1400" b="0" i="0" u="none" strike="noStrike">
                          <a:solidFill>
                            <a:srgbClr val="000000"/>
                          </a:solidFill>
                          <a:effectLst/>
                          <a:latin typeface="+mn-lt"/>
                        </a:rPr>
                        <a:t>7</a:t>
                      </a:r>
                    </a:p>
                  </a:txBody>
                  <a:tcPr marL="9525" marR="9525" marT="9525" marB="0" anchor="ctr"/>
                </a:tc>
                <a:tc>
                  <a:txBody>
                    <a:bodyPr/>
                    <a:lstStyle/>
                    <a:p>
                      <a:pPr algn="l" fontAlgn="t"/>
                      <a:r>
                        <a:rPr lang="en-US" sz="1400" b="0" i="0" u="none" strike="noStrike">
                          <a:solidFill>
                            <a:srgbClr val="000000"/>
                          </a:solidFill>
                          <a:effectLst/>
                          <a:latin typeface="+mn-lt"/>
                        </a:rPr>
                        <a:t>Nhà cung cấp</a:t>
                      </a:r>
                    </a:p>
                  </a:txBody>
                  <a:tcPr marL="9525" marR="9525" marT="9525" marB="0" anchor="ctr"/>
                </a:tc>
                <a:tc>
                  <a:txBody>
                    <a:bodyPr/>
                    <a:lstStyle/>
                    <a:p>
                      <a:pPr algn="l" fontAlgn="t"/>
                      <a:r>
                        <a:rPr lang="vi-VN" sz="1400" b="0" i="0" u="none" strike="noStrike">
                          <a:solidFill>
                            <a:srgbClr val="000000"/>
                          </a:solidFill>
                          <a:effectLst/>
                          <a:latin typeface="+mn-lt"/>
                        </a:rPr>
                        <a:t>Cung cấp cho Trường các nguyên liệu và các dịch vụ cần thiết với mức giá hợp lý và đúng theo chất lượng đã công bố.</a:t>
                      </a:r>
                    </a:p>
                  </a:txBody>
                  <a:tcPr marL="9525" marR="9525" marT="9525" marB="0" anchor="ctr"/>
                </a:tc>
                <a:tc>
                  <a:txBody>
                    <a:bodyPr/>
                    <a:lstStyle/>
                    <a:p>
                      <a:pPr algn="l" fontAlgn="t"/>
                      <a:r>
                        <a:rPr lang="en-US" sz="1400" b="0" i="0" u="none" strike="noStrike">
                          <a:solidFill>
                            <a:srgbClr val="000000"/>
                          </a:solidFill>
                          <a:effectLst/>
                          <a:latin typeface="+mn-lt"/>
                        </a:rPr>
                        <a:t>Bên ngoài</a:t>
                      </a:r>
                    </a:p>
                  </a:txBody>
                  <a:tcPr marL="9525" marR="9525" marT="9525" marB="0" anchor="ctr"/>
                </a:tc>
                <a:tc>
                  <a:txBody>
                    <a:bodyPr/>
                    <a:lstStyle/>
                    <a:p>
                      <a:pPr algn="l" fontAlgn="t"/>
                      <a:r>
                        <a:rPr lang="vi-VN" sz="1400" b="0" i="0" u="none" strike="noStrike">
                          <a:solidFill>
                            <a:srgbClr val="000000"/>
                          </a:solidFill>
                          <a:effectLst/>
                          <a:latin typeface="+mn-lt"/>
                        </a:rPr>
                        <a:t>Thanh toán tiền nhanh </a:t>
                      </a:r>
                      <a:br>
                        <a:rPr lang="vi-VN" sz="1400" b="0" i="0" u="none" strike="noStrike">
                          <a:solidFill>
                            <a:srgbClr val="000000"/>
                          </a:solidFill>
                          <a:effectLst/>
                          <a:latin typeface="+mn-lt"/>
                        </a:rPr>
                      </a:br>
                      <a:r>
                        <a:rPr lang="vi-VN" sz="1400" b="0" i="0" u="none" strike="noStrike">
                          <a:solidFill>
                            <a:srgbClr val="000000"/>
                          </a:solidFill>
                          <a:effectLst/>
                          <a:latin typeface="+mn-lt"/>
                        </a:rPr>
                        <a:t>Thông tin mua hàng rõ ràng</a:t>
                      </a:r>
                      <a:br>
                        <a:rPr lang="vi-VN" sz="1400" b="0" i="0" u="none" strike="noStrike">
                          <a:solidFill>
                            <a:srgbClr val="000000"/>
                          </a:solidFill>
                          <a:effectLst/>
                          <a:latin typeface="+mn-lt"/>
                        </a:rPr>
                      </a:br>
                      <a:r>
                        <a:rPr lang="vi-VN" sz="1400" b="0" i="0" u="none" strike="noStrike">
                          <a:solidFill>
                            <a:srgbClr val="000000"/>
                          </a:solidFill>
                          <a:effectLst/>
                          <a:latin typeface="+mn-lt"/>
                        </a:rPr>
                        <a:t>Thông tin về đánh giá, lựa chọn, theo dõi kết quả, đánh giá lại nhà cung cấp phải rõ ràng</a:t>
                      </a:r>
                    </a:p>
                  </a:txBody>
                  <a:tcPr marL="9525" marR="9525" marT="9525" marB="0" anchor="ctr"/>
                </a:tc>
                <a:tc>
                  <a:txBody>
                    <a:bodyPr/>
                    <a:lstStyle/>
                    <a:p>
                      <a:pPr algn="l" fontAlgn="ctr"/>
                      <a:r>
                        <a:rPr lang="en-US" sz="1400" b="0" i="0" u="none" strike="noStrike">
                          <a:solidFill>
                            <a:srgbClr val="000000"/>
                          </a:solidFill>
                          <a:effectLst/>
                          <a:latin typeface="+mn-lt"/>
                        </a:rPr>
                        <a:t>FIN</a:t>
                      </a:r>
                      <a:br>
                        <a:rPr lang="en-US" sz="1400" b="0" i="0" u="none" strike="noStrike">
                          <a:solidFill>
                            <a:srgbClr val="000000"/>
                          </a:solidFill>
                          <a:effectLst/>
                          <a:latin typeface="+mn-lt"/>
                        </a:rPr>
                      </a:br>
                      <a:r>
                        <a:rPr lang="en-US" sz="1400" b="0" i="0" u="none" strike="noStrike">
                          <a:solidFill>
                            <a:srgbClr val="000000"/>
                          </a:solidFill>
                          <a:effectLst/>
                          <a:latin typeface="+mn-lt"/>
                        </a:rPr>
                        <a:t>DIR</a:t>
                      </a:r>
                      <a:br>
                        <a:rPr lang="en-US" sz="1400" b="0" i="0" u="none" strike="noStrike">
                          <a:solidFill>
                            <a:srgbClr val="000000"/>
                          </a:solidFill>
                          <a:effectLst/>
                          <a:latin typeface="+mn-lt"/>
                        </a:rPr>
                      </a:br>
                      <a:r>
                        <a:rPr lang="en-US" sz="1400" b="0" i="0" u="none" strike="noStrike">
                          <a:solidFill>
                            <a:srgbClr val="000000"/>
                          </a:solidFill>
                          <a:effectLst/>
                          <a:latin typeface="+mn-lt"/>
                        </a:rPr>
                        <a:t>PUR</a:t>
                      </a:r>
                      <a:br>
                        <a:rPr lang="en-US" sz="1400" b="0" i="0" u="none" strike="noStrike">
                          <a:solidFill>
                            <a:srgbClr val="000000"/>
                          </a:solidFill>
                          <a:effectLst/>
                          <a:latin typeface="+mn-lt"/>
                        </a:rPr>
                      </a:br>
                      <a:r>
                        <a:rPr lang="en-US" sz="1400" b="0" i="0" u="none" strike="noStrike">
                          <a:solidFill>
                            <a:srgbClr val="000000"/>
                          </a:solidFill>
                          <a:effectLst/>
                          <a:latin typeface="+mn-lt"/>
                        </a:rPr>
                        <a:t>MA</a:t>
                      </a:r>
                    </a:p>
                  </a:txBody>
                  <a:tcPr marL="9525" marR="9525" marT="9525" marB="0" anchor="ctr"/>
                </a:tc>
                <a:extLst>
                  <a:ext uri="{0D108BD9-81ED-4DB2-BD59-A6C34878D82A}">
                    <a16:rowId xmlns:a16="http://schemas.microsoft.com/office/drawing/2014/main" xmlns="" val="10003"/>
                  </a:ext>
                </a:extLst>
              </a:tr>
              <a:tr h="855431">
                <a:tc>
                  <a:txBody>
                    <a:bodyPr/>
                    <a:lstStyle/>
                    <a:p>
                      <a:pPr algn="ctr" fontAlgn="ctr"/>
                      <a:r>
                        <a:rPr lang="en-US" sz="1400" b="0" i="0" u="none" strike="noStrike">
                          <a:solidFill>
                            <a:srgbClr val="000000"/>
                          </a:solidFill>
                          <a:effectLst/>
                          <a:latin typeface="+mn-lt"/>
                        </a:rPr>
                        <a:t>8</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Công ty cấp điện, nước, xăng dầu, Internet </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Cung cấp các tiện ích, nguyên liệu để dạy thực hành, dịch vụ mạng</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Thanh toán tiền nhanh </a:t>
                      </a:r>
                      <a:br>
                        <a:rPr lang="vi-VN" sz="1400" b="0" i="0" u="none" strike="noStrike">
                          <a:solidFill>
                            <a:srgbClr val="000000"/>
                          </a:solidFill>
                          <a:effectLst/>
                          <a:latin typeface="+mn-lt"/>
                        </a:rPr>
                      </a:br>
                      <a:r>
                        <a:rPr lang="vi-VN" sz="1400" b="0" i="0" u="none" strike="noStrike">
                          <a:solidFill>
                            <a:srgbClr val="000000"/>
                          </a:solidFill>
                          <a:effectLst/>
                          <a:latin typeface="+mn-lt"/>
                        </a:rPr>
                        <a:t>Quản lý tốt các nguồn lực  </a:t>
                      </a:r>
                      <a:br>
                        <a:rPr lang="vi-VN" sz="1400" b="0" i="0" u="none" strike="noStrike">
                          <a:solidFill>
                            <a:srgbClr val="000000"/>
                          </a:solidFill>
                          <a:effectLst/>
                          <a:latin typeface="+mn-lt"/>
                        </a:rPr>
                      </a:br>
                      <a:r>
                        <a:rPr lang="vi-VN" sz="1400" b="0" i="0" u="none" strike="noStrike">
                          <a:solidFill>
                            <a:srgbClr val="000000"/>
                          </a:solidFill>
                          <a:effectLst/>
                          <a:latin typeface="+mn-lt"/>
                        </a:rPr>
                        <a:t>Việc bảo toàn nước sạch, </a:t>
                      </a:r>
                      <a:br>
                        <a:rPr lang="vi-VN" sz="1400" b="0" i="0" u="none" strike="noStrike">
                          <a:solidFill>
                            <a:srgbClr val="000000"/>
                          </a:solidFill>
                          <a:effectLst/>
                          <a:latin typeface="+mn-lt"/>
                        </a:rPr>
                      </a:br>
                      <a:r>
                        <a:rPr lang="vi-VN" sz="1400" b="0" i="0" u="none" strike="noStrike">
                          <a:solidFill>
                            <a:srgbClr val="000000"/>
                          </a:solidFill>
                          <a:effectLst/>
                          <a:latin typeface="+mn-lt"/>
                        </a:rPr>
                        <a:t>Sử dụng điện năng có hiệu quả Phiếu xăng dầu trả tiền mặt và không giao hàng tại Trường.</a:t>
                      </a:r>
                    </a:p>
                  </a:txBody>
                  <a:tcPr marL="9525" marR="9525" marT="9525" marB="0" anchor="ctr">
                    <a:solidFill>
                      <a:schemeClr val="accent2">
                        <a:lumMod val="20000"/>
                        <a:lumOff val="80000"/>
                      </a:schemeClr>
                    </a:solidFill>
                  </a:tcPr>
                </a:tc>
                <a:tc>
                  <a:txBody>
                    <a:bodyPr/>
                    <a:lstStyle/>
                    <a:p>
                      <a:pPr algn="l" fontAlgn="ctr"/>
                      <a:r>
                        <a:rPr lang="en-US" sz="1400" b="0" i="0" u="none" strike="noStrike">
                          <a:solidFill>
                            <a:srgbClr val="000000"/>
                          </a:solidFill>
                          <a:effectLst/>
                          <a:latin typeface="+mn-lt"/>
                        </a:rPr>
                        <a:t>FIN</a:t>
                      </a:r>
                      <a:br>
                        <a:rPr lang="en-US" sz="1400" b="0" i="0" u="none" strike="noStrike">
                          <a:solidFill>
                            <a:srgbClr val="000000"/>
                          </a:solidFill>
                          <a:effectLst/>
                          <a:latin typeface="+mn-lt"/>
                        </a:rPr>
                      </a:br>
                      <a:r>
                        <a:rPr lang="en-US" sz="1400" b="0" i="0" u="none" strike="noStrike">
                          <a:solidFill>
                            <a:srgbClr val="000000"/>
                          </a:solidFill>
                          <a:effectLst/>
                          <a:latin typeface="+mn-lt"/>
                        </a:rPr>
                        <a:t>DIR</a:t>
                      </a:r>
                      <a:br>
                        <a:rPr lang="en-US" sz="1400" b="0" i="0" u="none" strike="noStrike">
                          <a:solidFill>
                            <a:srgbClr val="000000"/>
                          </a:solidFill>
                          <a:effectLst/>
                          <a:latin typeface="+mn-lt"/>
                        </a:rPr>
                      </a:br>
                      <a:r>
                        <a:rPr lang="en-US" sz="1400" b="0" i="0" u="none" strike="noStrike">
                          <a:solidFill>
                            <a:srgbClr val="000000"/>
                          </a:solidFill>
                          <a:effectLst/>
                          <a:latin typeface="+mn-lt"/>
                        </a:rPr>
                        <a:t>PUR</a:t>
                      </a:r>
                      <a:br>
                        <a:rPr lang="en-US" sz="1400" b="0" i="0" u="none" strike="noStrike">
                          <a:solidFill>
                            <a:srgbClr val="000000"/>
                          </a:solidFill>
                          <a:effectLst/>
                          <a:latin typeface="+mn-lt"/>
                        </a:rPr>
                      </a:br>
                      <a:r>
                        <a:rPr lang="en-US" sz="1400" b="0" i="0" u="none" strike="noStrike">
                          <a:solidFill>
                            <a:srgbClr val="000000"/>
                          </a:solidFill>
                          <a:effectLst/>
                          <a:latin typeface="+mn-lt"/>
                        </a:rPr>
                        <a:t>MA</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4"/>
                  </a:ext>
                </a:extLst>
              </a:tr>
            </a:tbl>
          </a:graphicData>
        </a:graphic>
      </p:graphicFrame>
      <p:grpSp>
        <p:nvGrpSpPr>
          <p:cNvPr id="4" name="Group 3"/>
          <p:cNvGrpSpPr/>
          <p:nvPr/>
        </p:nvGrpSpPr>
        <p:grpSpPr>
          <a:xfrm>
            <a:off x="8006527" y="292006"/>
            <a:ext cx="941397" cy="927194"/>
            <a:chOff x="7308850" y="188913"/>
            <a:chExt cx="1665288" cy="1512887"/>
          </a:xfrm>
        </p:grpSpPr>
        <p:grpSp>
          <p:nvGrpSpPr>
            <p:cNvPr id="5" name="Group 39"/>
            <p:cNvGrpSpPr>
              <a:grpSpLocks/>
            </p:cNvGrpSpPr>
            <p:nvPr/>
          </p:nvGrpSpPr>
          <p:grpSpPr bwMode="auto">
            <a:xfrm>
              <a:off x="7308850" y="188913"/>
              <a:ext cx="1665288" cy="1512887"/>
              <a:chOff x="4604" y="119"/>
              <a:chExt cx="1049" cy="953"/>
            </a:xfrm>
          </p:grpSpPr>
          <p:sp>
            <p:nvSpPr>
              <p:cNvPr id="8"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0"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3973603027"/>
      </p:ext>
    </p:extLst>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563563"/>
          </a:xfrm>
        </p:spPr>
        <p:txBody>
          <a:bodyPr/>
          <a:lstStyle/>
          <a:p>
            <a:r>
              <a:rPr lang="en-US"/>
              <a:t>DANH MỤC CÁC BÊN QUAN TÂM</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38733143"/>
              </p:ext>
            </p:extLst>
          </p:nvPr>
        </p:nvGraphicFramePr>
        <p:xfrm>
          <a:off x="152400" y="1241425"/>
          <a:ext cx="8763001" cy="5549900"/>
        </p:xfrm>
        <a:graphic>
          <a:graphicData uri="http://schemas.openxmlformats.org/drawingml/2006/table">
            <a:tbl>
              <a:tblPr>
                <a:tableStyleId>{616DA210-FB5B-4158-B5E0-FEB733F419BA}</a:tableStyleId>
              </a:tblPr>
              <a:tblGrid>
                <a:gridCol w="414000">
                  <a:extLst>
                    <a:ext uri="{9D8B030D-6E8A-4147-A177-3AD203B41FA5}">
                      <a16:colId xmlns:a16="http://schemas.microsoft.com/office/drawing/2014/main" xmlns="" val="20000"/>
                    </a:ext>
                  </a:extLst>
                </a:gridCol>
                <a:gridCol w="2329200">
                  <a:extLst>
                    <a:ext uri="{9D8B030D-6E8A-4147-A177-3AD203B41FA5}">
                      <a16:colId xmlns:a16="http://schemas.microsoft.com/office/drawing/2014/main" xmlns="" val="20001"/>
                    </a:ext>
                  </a:extLst>
                </a:gridCol>
                <a:gridCol w="1371600">
                  <a:extLst>
                    <a:ext uri="{9D8B030D-6E8A-4147-A177-3AD203B41FA5}">
                      <a16:colId xmlns:a16="http://schemas.microsoft.com/office/drawing/2014/main" xmlns="" val="20002"/>
                    </a:ext>
                  </a:extLst>
                </a:gridCol>
                <a:gridCol w="838200">
                  <a:extLst>
                    <a:ext uri="{9D8B030D-6E8A-4147-A177-3AD203B41FA5}">
                      <a16:colId xmlns:a16="http://schemas.microsoft.com/office/drawing/2014/main" xmlns="" val="20003"/>
                    </a:ext>
                  </a:extLst>
                </a:gridCol>
                <a:gridCol w="2971800">
                  <a:extLst>
                    <a:ext uri="{9D8B030D-6E8A-4147-A177-3AD203B41FA5}">
                      <a16:colId xmlns:a16="http://schemas.microsoft.com/office/drawing/2014/main" xmlns="" val="20004"/>
                    </a:ext>
                  </a:extLst>
                </a:gridCol>
                <a:gridCol w="838201">
                  <a:extLst>
                    <a:ext uri="{9D8B030D-6E8A-4147-A177-3AD203B41FA5}">
                      <a16:colId xmlns:a16="http://schemas.microsoft.com/office/drawing/2014/main" xmlns="" val="20005"/>
                    </a:ext>
                  </a:extLst>
                </a:gridCol>
              </a:tblGrid>
              <a:tr h="342173">
                <a:tc>
                  <a:txBody>
                    <a:bodyPr/>
                    <a:lstStyle/>
                    <a:p>
                      <a:pPr algn="ctr" fontAlgn="ctr"/>
                      <a:r>
                        <a:rPr lang="en-US" sz="1400" b="1" u="none" strike="noStrike">
                          <a:solidFill>
                            <a:schemeClr val="bg1"/>
                          </a:solidFill>
                          <a:effectLst/>
                        </a:rPr>
                        <a:t>STT</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Bên quan tâm</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Vấn đề</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Nội bộ/ </a:t>
                      </a:r>
                      <a:br>
                        <a:rPr lang="en-US" sz="1400" b="1" u="none" strike="noStrike">
                          <a:solidFill>
                            <a:schemeClr val="bg1"/>
                          </a:solidFill>
                          <a:effectLst/>
                        </a:rPr>
                      </a:br>
                      <a:r>
                        <a:rPr lang="en-US" sz="1400" b="1" u="none" strike="noStrike">
                          <a:solidFill>
                            <a:schemeClr val="bg1"/>
                          </a:solidFill>
                          <a:effectLst/>
                        </a:rPr>
                        <a:t>bên ngoài</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Nhu cầu và Mong đợi của Bên Quan tâm</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Bộ phận/ Chức năng</a:t>
                      </a:r>
                      <a:endParaRPr lang="vi-VN" sz="1400" b="1" i="0" u="none" strike="noStrike">
                        <a:solidFill>
                          <a:schemeClr val="bg1"/>
                        </a:solidFill>
                        <a:effectLst/>
                        <a:latin typeface="Times New Roman"/>
                      </a:endParaRPr>
                    </a:p>
                  </a:txBody>
                  <a:tcPr marL="8147" marR="8147" marT="8147" marB="0" anchor="ctr">
                    <a:solidFill>
                      <a:srgbClr val="0070C0"/>
                    </a:solidFill>
                  </a:tcPr>
                </a:tc>
                <a:extLst>
                  <a:ext uri="{0D108BD9-81ED-4DB2-BD59-A6C34878D82A}">
                    <a16:rowId xmlns:a16="http://schemas.microsoft.com/office/drawing/2014/main" xmlns="" val="10000"/>
                  </a:ext>
                </a:extLst>
              </a:tr>
              <a:tr h="946677">
                <a:tc>
                  <a:txBody>
                    <a:bodyPr/>
                    <a:lstStyle/>
                    <a:p>
                      <a:pPr algn="ctr" fontAlgn="ctr"/>
                      <a:r>
                        <a:rPr lang="en-US" sz="1500" b="0" i="0" u="none" strike="noStrike">
                          <a:solidFill>
                            <a:srgbClr val="000000"/>
                          </a:solidFill>
                          <a:effectLst/>
                          <a:latin typeface="+mn-lt"/>
                        </a:rPr>
                        <a:t>9</a:t>
                      </a:r>
                    </a:p>
                  </a:txBody>
                  <a:tcPr marL="9525" marR="9525" marT="9525" marB="0" anchor="ctr"/>
                </a:tc>
                <a:tc>
                  <a:txBody>
                    <a:bodyPr/>
                    <a:lstStyle/>
                    <a:p>
                      <a:pPr algn="l" fontAlgn="t"/>
                      <a:r>
                        <a:rPr lang="en-US" sz="1500" b="0" i="0" u="none" strike="noStrike">
                          <a:solidFill>
                            <a:srgbClr val="000000"/>
                          </a:solidFill>
                          <a:effectLst/>
                          <a:latin typeface="+mn-lt"/>
                        </a:rPr>
                        <a:t>Tổ chức  AFNOR CERTIFICATION </a:t>
                      </a:r>
                    </a:p>
                  </a:txBody>
                  <a:tcPr marL="9525" marR="9525" marT="9525" marB="0" anchor="ctr"/>
                </a:tc>
                <a:tc>
                  <a:txBody>
                    <a:bodyPr/>
                    <a:lstStyle/>
                    <a:p>
                      <a:pPr algn="l" fontAlgn="t"/>
                      <a:r>
                        <a:rPr lang="vi-VN" sz="1500" b="0" i="0" u="none" strike="noStrike">
                          <a:solidFill>
                            <a:srgbClr val="000000"/>
                          </a:solidFill>
                          <a:effectLst/>
                          <a:latin typeface="+mn-lt"/>
                        </a:rPr>
                        <a:t>Dùng uy tín của tổ chức chứng nhận quốc tế để xác nhận sự phù hợp của QMS</a:t>
                      </a:r>
                    </a:p>
                  </a:txBody>
                  <a:tcPr marL="9525" marR="9525" marT="9525" marB="0" anchor="ctr"/>
                </a:tc>
                <a:tc>
                  <a:txBody>
                    <a:bodyPr/>
                    <a:lstStyle/>
                    <a:p>
                      <a:pPr algn="l" fontAlgn="t"/>
                      <a:r>
                        <a:rPr lang="en-US" sz="1500" b="0" i="0" u="none" strike="noStrike">
                          <a:solidFill>
                            <a:srgbClr val="000000"/>
                          </a:solidFill>
                          <a:effectLst/>
                          <a:latin typeface="+mn-lt"/>
                        </a:rPr>
                        <a:t>Bên ngoài</a:t>
                      </a:r>
                    </a:p>
                  </a:txBody>
                  <a:tcPr marL="9525" marR="9525" marT="9525" marB="0" anchor="ctr"/>
                </a:tc>
                <a:tc>
                  <a:txBody>
                    <a:bodyPr/>
                    <a:lstStyle/>
                    <a:p>
                      <a:pPr algn="l" fontAlgn="t"/>
                      <a:r>
                        <a:rPr lang="vi-VN" sz="1500" b="0" i="0" u="none" strike="noStrike">
                          <a:solidFill>
                            <a:srgbClr val="000000"/>
                          </a:solidFill>
                          <a:effectLst/>
                          <a:latin typeface="+mn-lt"/>
                        </a:rPr>
                        <a:t>Trường thực hiện đúng các quá trình, các hoạt động theo yêu cầu của </a:t>
                      </a:r>
                      <a:r>
                        <a:rPr lang="vi-VN" sz="1500" b="0" i="0" u="none" strike="noStrike" smtClean="0">
                          <a:solidFill>
                            <a:srgbClr val="000000"/>
                          </a:solidFill>
                          <a:effectLst/>
                          <a:latin typeface="+mn-lt"/>
                        </a:rPr>
                        <a:t>ISO</a:t>
                      </a:r>
                      <a:r>
                        <a:rPr lang="en-US" sz="1500" b="0" i="0" u="none" strike="noStrike" smtClean="0">
                          <a:solidFill>
                            <a:srgbClr val="000000"/>
                          </a:solidFill>
                          <a:effectLst/>
                          <a:latin typeface="+mn-lt"/>
                        </a:rPr>
                        <a:t> </a:t>
                      </a:r>
                      <a:r>
                        <a:rPr lang="vi-VN" sz="1500" b="0" i="0" u="none" strike="noStrike" smtClean="0">
                          <a:solidFill>
                            <a:srgbClr val="000000"/>
                          </a:solidFill>
                          <a:effectLst/>
                          <a:latin typeface="+mn-lt"/>
                        </a:rPr>
                        <a:t>9001:2015</a:t>
                      </a:r>
                      <a:r>
                        <a:rPr lang="vi-VN" sz="1500" b="0" i="0" u="none" strike="noStrike">
                          <a:solidFill>
                            <a:srgbClr val="000000"/>
                          </a:solidFill>
                          <a:effectLst/>
                          <a:latin typeface="+mn-lt"/>
                        </a:rPr>
                        <a:t/>
                      </a:r>
                      <a:br>
                        <a:rPr lang="vi-VN" sz="1500" b="0" i="0" u="none" strike="noStrike">
                          <a:solidFill>
                            <a:srgbClr val="000000"/>
                          </a:solidFill>
                          <a:effectLst/>
                          <a:latin typeface="+mn-lt"/>
                        </a:rPr>
                      </a:br>
                      <a:endParaRPr lang="vi-VN" sz="1500" b="0" i="0" u="none" strike="noStrike">
                        <a:solidFill>
                          <a:srgbClr val="000000"/>
                        </a:solidFill>
                        <a:effectLst/>
                        <a:latin typeface="+mn-lt"/>
                      </a:endParaRPr>
                    </a:p>
                  </a:txBody>
                  <a:tcPr marL="9525" marR="9525" marT="9525" marB="0" anchor="ctr"/>
                </a:tc>
                <a:tc>
                  <a:txBody>
                    <a:bodyPr/>
                    <a:lstStyle/>
                    <a:p>
                      <a:pPr algn="ctr" fontAlgn="ctr"/>
                      <a:r>
                        <a:rPr lang="en-US" sz="1500" b="0" i="0" u="none" strike="noStrike">
                          <a:solidFill>
                            <a:srgbClr val="000000"/>
                          </a:solidFill>
                          <a:effectLst/>
                          <a:latin typeface="+mn-lt"/>
                        </a:rPr>
                        <a:t>DIR</a:t>
                      </a:r>
                      <a:br>
                        <a:rPr lang="en-US" sz="1500" b="0" i="0" u="none" strike="noStrike">
                          <a:solidFill>
                            <a:srgbClr val="000000"/>
                          </a:solidFill>
                          <a:effectLst/>
                          <a:latin typeface="+mn-lt"/>
                        </a:rPr>
                      </a:br>
                      <a:r>
                        <a:rPr lang="en-US" sz="1500" b="0" i="0" u="none" strike="noStrike">
                          <a:solidFill>
                            <a:srgbClr val="000000"/>
                          </a:solidFill>
                          <a:effectLst/>
                          <a:latin typeface="+mn-lt"/>
                        </a:rPr>
                        <a:t>QMR</a:t>
                      </a:r>
                      <a:br>
                        <a:rPr lang="en-US" sz="1500" b="0" i="0" u="none" strike="noStrike">
                          <a:solidFill>
                            <a:srgbClr val="000000"/>
                          </a:solidFill>
                          <a:effectLst/>
                          <a:latin typeface="+mn-lt"/>
                        </a:rPr>
                      </a:br>
                      <a:r>
                        <a:rPr lang="en-US" sz="1500" b="0" i="0" u="none" strike="noStrike">
                          <a:solidFill>
                            <a:srgbClr val="000000"/>
                          </a:solidFill>
                          <a:effectLst/>
                          <a:latin typeface="+mn-lt"/>
                        </a:rPr>
                        <a:t>Chủ Quá trình</a:t>
                      </a:r>
                    </a:p>
                  </a:txBody>
                  <a:tcPr marL="9525" marR="9525" marT="9525" marB="0" anchor="ctr"/>
                </a:tc>
                <a:extLst>
                  <a:ext uri="{0D108BD9-81ED-4DB2-BD59-A6C34878D82A}">
                    <a16:rowId xmlns:a16="http://schemas.microsoft.com/office/drawing/2014/main" xmlns="" val="10001"/>
                  </a:ext>
                </a:extLst>
              </a:tr>
              <a:tr h="1050958">
                <a:tc>
                  <a:txBody>
                    <a:bodyPr/>
                    <a:lstStyle/>
                    <a:p>
                      <a:pPr algn="ctr" fontAlgn="ctr"/>
                      <a:r>
                        <a:rPr lang="en-US" sz="1500" b="0" i="0" u="none" strike="noStrike">
                          <a:solidFill>
                            <a:srgbClr val="000000"/>
                          </a:solidFill>
                          <a:effectLst/>
                          <a:latin typeface="+mn-lt"/>
                        </a:rPr>
                        <a:t>10</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Đối thủ: trường Cao đẳng Kỹ thuật Cao Thắng</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Trường có đầy đủ MMTB, giảng viên có tay nghề, mang lưới 300 doanh nghiệp  ngành EEE ,  AUTO </a:t>
                      </a:r>
                    </a:p>
                  </a:txBody>
                  <a:tcPr marL="9525" marR="9525" marT="9525" marB="0" anchor="ctr">
                    <a:solidFill>
                      <a:schemeClr val="accent2">
                        <a:lumMod val="20000"/>
                        <a:lumOff val="80000"/>
                      </a:schemeClr>
                    </a:solidFill>
                  </a:tcPr>
                </a:tc>
                <a:tc>
                  <a:txBody>
                    <a:bodyPr/>
                    <a:lstStyle/>
                    <a:p>
                      <a:pPr algn="l" fontAlgn="t"/>
                      <a:r>
                        <a:rPr lang="en-US" sz="15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Duy trì được uy tín trong giáo dục nghề nghiệp</a:t>
                      </a:r>
                      <a:br>
                        <a:rPr lang="vi-VN" sz="1500" b="0" i="0" u="none" strike="noStrike">
                          <a:solidFill>
                            <a:srgbClr val="000000"/>
                          </a:solidFill>
                          <a:effectLst/>
                          <a:latin typeface="+mn-lt"/>
                        </a:rPr>
                      </a:br>
                      <a:r>
                        <a:rPr lang="vi-VN" sz="1500" b="0" i="0" u="none" strike="noStrike">
                          <a:solidFill>
                            <a:srgbClr val="000000"/>
                          </a:solidFill>
                          <a:effectLst/>
                          <a:latin typeface="+mn-lt"/>
                        </a:rPr>
                        <a:t>Đat được giấy kiểm định chất lượng trường Cao đẳng theo tiêu chuẩn ABET</a:t>
                      </a:r>
                    </a:p>
                  </a:txBody>
                  <a:tcPr marL="9525" marR="9525" marT="9525" marB="0" anchor="ctr">
                    <a:solidFill>
                      <a:schemeClr val="accent2">
                        <a:lumMod val="20000"/>
                        <a:lumOff val="80000"/>
                      </a:schemeClr>
                    </a:solidFill>
                  </a:tcPr>
                </a:tc>
                <a:tc>
                  <a:txBody>
                    <a:bodyPr/>
                    <a:lstStyle/>
                    <a:p>
                      <a:pPr algn="ctr" fontAlgn="ctr"/>
                      <a:r>
                        <a:rPr lang="en-US" sz="1500" b="0" i="0" u="none" strike="noStrike">
                          <a:solidFill>
                            <a:srgbClr val="000000"/>
                          </a:solidFill>
                          <a:effectLst/>
                          <a:latin typeface="+mn-lt"/>
                        </a:rPr>
                        <a:t>DIR</a:t>
                      </a:r>
                      <a:br>
                        <a:rPr lang="en-US" sz="1500" b="0" i="0" u="none" strike="noStrike">
                          <a:solidFill>
                            <a:srgbClr val="000000"/>
                          </a:solidFill>
                          <a:effectLst/>
                          <a:latin typeface="+mn-lt"/>
                        </a:rPr>
                      </a:br>
                      <a:r>
                        <a:rPr lang="en-US" sz="1500" b="0" i="0" u="none" strike="noStrike">
                          <a:solidFill>
                            <a:srgbClr val="000000"/>
                          </a:solidFill>
                          <a:effectLst/>
                          <a:latin typeface="+mn-lt"/>
                        </a:rPr>
                        <a:t>ADM</a:t>
                      </a:r>
                      <a:br>
                        <a:rPr lang="en-US" sz="1500" b="0" i="0" u="none" strike="noStrike">
                          <a:solidFill>
                            <a:srgbClr val="000000"/>
                          </a:solidFill>
                          <a:effectLst/>
                          <a:latin typeface="+mn-lt"/>
                        </a:rPr>
                      </a:br>
                      <a:r>
                        <a:rPr lang="en-US" sz="1500" b="0" i="0" u="none" strike="noStrike">
                          <a:solidFill>
                            <a:srgbClr val="000000"/>
                          </a:solidFill>
                          <a:effectLst/>
                          <a:latin typeface="+mn-lt"/>
                        </a:rPr>
                        <a:t>ME, EEE, AUTO</a:t>
                      </a:r>
                      <a:br>
                        <a:rPr lang="en-US" sz="1500" b="0" i="0" u="none" strike="noStrike">
                          <a:solidFill>
                            <a:srgbClr val="000000"/>
                          </a:solidFill>
                          <a:effectLst/>
                          <a:latin typeface="+mn-lt"/>
                        </a:rPr>
                      </a:br>
                      <a:r>
                        <a:rPr lang="en-US" sz="1500" b="0" i="0" u="none" strike="noStrike">
                          <a:solidFill>
                            <a:srgbClr val="000000"/>
                          </a:solidFill>
                          <a:effectLst/>
                          <a:latin typeface="+mn-lt"/>
                        </a:rPr>
                        <a:t>QA</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2"/>
                  </a:ext>
                </a:extLst>
              </a:tr>
              <a:tr h="986898">
                <a:tc>
                  <a:txBody>
                    <a:bodyPr/>
                    <a:lstStyle/>
                    <a:p>
                      <a:pPr algn="ctr" fontAlgn="ctr"/>
                      <a:r>
                        <a:rPr lang="en-US" sz="1500" b="0" i="0" u="none" strike="noStrike">
                          <a:solidFill>
                            <a:srgbClr val="000000"/>
                          </a:solidFill>
                          <a:effectLst/>
                          <a:latin typeface="+mn-lt"/>
                        </a:rPr>
                        <a:t>11</a:t>
                      </a:r>
                    </a:p>
                  </a:txBody>
                  <a:tcPr marL="9525" marR="9525" marT="9525" marB="0" anchor="ctr"/>
                </a:tc>
                <a:tc>
                  <a:txBody>
                    <a:bodyPr/>
                    <a:lstStyle/>
                    <a:p>
                      <a:pPr algn="l" fontAlgn="t"/>
                      <a:r>
                        <a:rPr lang="vi-VN" sz="1500" b="0" i="0" u="none" strike="noStrike">
                          <a:solidFill>
                            <a:srgbClr val="000000"/>
                          </a:solidFill>
                          <a:effectLst/>
                          <a:latin typeface="+mn-lt"/>
                        </a:rPr>
                        <a:t>Nhà đầu tư: </a:t>
                      </a:r>
                      <a:br>
                        <a:rPr lang="vi-VN" sz="1500" b="0" i="0" u="none" strike="noStrike">
                          <a:solidFill>
                            <a:srgbClr val="000000"/>
                          </a:solidFill>
                          <a:effectLst/>
                          <a:latin typeface="+mn-lt"/>
                        </a:rPr>
                      </a:br>
                      <a:r>
                        <a:rPr lang="vi-VN" sz="1500" b="0" i="0" u="none" strike="noStrike">
                          <a:solidFill>
                            <a:srgbClr val="000000"/>
                          </a:solidFill>
                          <a:effectLst/>
                          <a:latin typeface="+mn-lt"/>
                        </a:rPr>
                        <a:t>Ủy ban Nhân dân Thành phố Hồ Chí </a:t>
                      </a:r>
                      <a:r>
                        <a:rPr lang="vi-VN" sz="1500" b="0" i="0" u="none" strike="noStrike" smtClean="0">
                          <a:solidFill>
                            <a:srgbClr val="000000"/>
                          </a:solidFill>
                          <a:effectLst/>
                          <a:latin typeface="+mn-lt"/>
                        </a:rPr>
                        <a:t>Minh</a:t>
                      </a:r>
                      <a:endParaRPr lang="vi-VN" sz="1500" b="0" i="0" u="none" strike="noStrike">
                        <a:solidFill>
                          <a:srgbClr val="000000"/>
                        </a:solidFill>
                        <a:effectLst/>
                        <a:latin typeface="+mn-lt"/>
                      </a:endParaRPr>
                    </a:p>
                  </a:txBody>
                  <a:tcPr marL="9525" marR="9525" marT="9525" marB="0" anchor="ctr"/>
                </a:tc>
                <a:tc>
                  <a:txBody>
                    <a:bodyPr/>
                    <a:lstStyle/>
                    <a:p>
                      <a:pPr algn="l" fontAlgn="t"/>
                      <a:r>
                        <a:rPr lang="vi-VN" sz="1500" b="0" i="0" u="none" strike="noStrike">
                          <a:solidFill>
                            <a:srgbClr val="000000"/>
                          </a:solidFill>
                          <a:effectLst/>
                          <a:latin typeface="+mn-lt"/>
                        </a:rPr>
                        <a:t>Trường tự chủ một phần nguồn kinh phí</a:t>
                      </a:r>
                      <a:r>
                        <a:rPr lang="vi-VN" sz="1500" b="0" i="0" u="none" strike="noStrike" smtClean="0">
                          <a:solidFill>
                            <a:srgbClr val="000000"/>
                          </a:solidFill>
                          <a:effectLst/>
                          <a:latin typeface="+mn-lt"/>
                        </a:rPr>
                        <a:t>.</a:t>
                      </a:r>
                      <a:endParaRPr lang="vi-VN" sz="1500" b="0" i="0" u="none" strike="noStrike">
                        <a:solidFill>
                          <a:srgbClr val="000000"/>
                        </a:solidFill>
                        <a:effectLst/>
                        <a:latin typeface="+mn-lt"/>
                      </a:endParaRPr>
                    </a:p>
                  </a:txBody>
                  <a:tcPr marL="9525" marR="9525" marT="9525" marB="0" anchor="ctr"/>
                </a:tc>
                <a:tc>
                  <a:txBody>
                    <a:bodyPr/>
                    <a:lstStyle/>
                    <a:p>
                      <a:pPr algn="l" fontAlgn="t"/>
                      <a:r>
                        <a:rPr lang="en-US" sz="1500" b="0" i="0" u="none" strike="noStrike">
                          <a:solidFill>
                            <a:srgbClr val="000000"/>
                          </a:solidFill>
                          <a:effectLst/>
                          <a:latin typeface="+mn-lt"/>
                        </a:rPr>
                        <a:t>Bên ngoài</a:t>
                      </a:r>
                    </a:p>
                  </a:txBody>
                  <a:tcPr marL="9525" marR="9525" marT="9525" marB="0" anchor="ctr"/>
                </a:tc>
                <a:tc>
                  <a:txBody>
                    <a:bodyPr/>
                    <a:lstStyle/>
                    <a:p>
                      <a:pPr algn="l" fontAlgn="t"/>
                      <a:r>
                        <a:rPr lang="vi-VN" sz="1500" b="0" i="0" u="none" strike="noStrike">
                          <a:solidFill>
                            <a:srgbClr val="000000"/>
                          </a:solidFill>
                          <a:effectLst/>
                          <a:latin typeface="+mn-lt"/>
                        </a:rPr>
                        <a:t>Cung cấp đủ số lượng kỹ sư thưc hành theo chỉ tiêu đã được Bộ </a:t>
                      </a:r>
                      <a:r>
                        <a:rPr lang="en-US" sz="1500" b="0" i="0" u="none" strike="noStrike" smtClean="0">
                          <a:solidFill>
                            <a:srgbClr val="000000"/>
                          </a:solidFill>
                          <a:effectLst/>
                          <a:latin typeface="+mn-lt"/>
                        </a:rPr>
                        <a:t>Lao</a:t>
                      </a:r>
                      <a:r>
                        <a:rPr lang="en-US" sz="1500" b="0" i="0" u="none" strike="noStrike" baseline="0" smtClean="0">
                          <a:solidFill>
                            <a:srgbClr val="000000"/>
                          </a:solidFill>
                          <a:effectLst/>
                          <a:latin typeface="+mn-lt"/>
                        </a:rPr>
                        <a:t> động  Thương binh &amp; Xã hội</a:t>
                      </a:r>
                      <a:r>
                        <a:rPr lang="vi-VN" sz="1500" b="0" i="0" u="none" strike="noStrike" smtClean="0">
                          <a:solidFill>
                            <a:srgbClr val="000000"/>
                          </a:solidFill>
                          <a:effectLst/>
                          <a:latin typeface="+mn-lt"/>
                        </a:rPr>
                        <a:t> </a:t>
                      </a:r>
                      <a:r>
                        <a:rPr lang="vi-VN" sz="1500" b="0" i="0" u="none" strike="noStrike">
                          <a:solidFill>
                            <a:srgbClr val="000000"/>
                          </a:solidFill>
                          <a:effectLst/>
                          <a:latin typeface="+mn-lt"/>
                        </a:rPr>
                        <a:t>phê duyệt cho Trường</a:t>
                      </a:r>
                    </a:p>
                  </a:txBody>
                  <a:tcPr marL="9525" marR="9525" marT="9525" marB="0" anchor="ctr"/>
                </a:tc>
                <a:tc>
                  <a:txBody>
                    <a:bodyPr/>
                    <a:lstStyle/>
                    <a:p>
                      <a:pPr algn="ctr" fontAlgn="ctr"/>
                      <a:r>
                        <a:rPr lang="en-US" sz="1500" b="0" i="0" u="none" strike="noStrike">
                          <a:solidFill>
                            <a:schemeClr val="tx1"/>
                          </a:solidFill>
                          <a:effectLst/>
                          <a:latin typeface="+mn-lt"/>
                        </a:rPr>
                        <a:t>DIR</a:t>
                      </a:r>
                      <a:br>
                        <a:rPr lang="en-US" sz="1500" b="0" i="0" u="none" strike="noStrike">
                          <a:solidFill>
                            <a:schemeClr val="tx1"/>
                          </a:solidFill>
                          <a:effectLst/>
                          <a:latin typeface="+mn-lt"/>
                        </a:rPr>
                      </a:br>
                      <a:r>
                        <a:rPr lang="en-US" sz="1500" b="0" i="0" u="none" strike="noStrike">
                          <a:solidFill>
                            <a:schemeClr val="tx1"/>
                          </a:solidFill>
                          <a:effectLst/>
                          <a:latin typeface="+mn-lt"/>
                        </a:rPr>
                        <a:t>FIN</a:t>
                      </a:r>
                    </a:p>
                  </a:txBody>
                  <a:tcPr marL="9525" marR="9525" marT="9525" marB="0" anchor="ctr"/>
                </a:tc>
                <a:extLst>
                  <a:ext uri="{0D108BD9-81ED-4DB2-BD59-A6C34878D82A}">
                    <a16:rowId xmlns:a16="http://schemas.microsoft.com/office/drawing/2014/main" xmlns="" val="10003"/>
                  </a:ext>
                </a:extLst>
              </a:tr>
              <a:tr h="855431">
                <a:tc>
                  <a:txBody>
                    <a:bodyPr/>
                    <a:lstStyle/>
                    <a:p>
                      <a:pPr algn="ctr" fontAlgn="ctr"/>
                      <a:r>
                        <a:rPr lang="en-US" sz="1500" b="0" i="0" u="none" strike="noStrike">
                          <a:solidFill>
                            <a:srgbClr val="000000"/>
                          </a:solidFill>
                          <a:effectLst/>
                          <a:latin typeface="+mn-lt"/>
                        </a:rPr>
                        <a:t>12</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Dich vụ khẩn cấp : Công An Phường 4, Công an Quận Tân Bình, Trung tâm PCCC, Trung tâm Y tế quận Tân Bình, Trung tâm Cấp cứu…</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Môi trường học an ninh, an toàn, vệ sinh .</a:t>
                      </a:r>
                    </a:p>
                  </a:txBody>
                  <a:tcPr marL="9525" marR="9525" marT="9525" marB="0" anchor="ctr">
                    <a:solidFill>
                      <a:schemeClr val="accent2">
                        <a:lumMod val="20000"/>
                        <a:lumOff val="80000"/>
                      </a:schemeClr>
                    </a:solidFill>
                  </a:tcPr>
                </a:tc>
                <a:tc>
                  <a:txBody>
                    <a:bodyPr/>
                    <a:lstStyle/>
                    <a:p>
                      <a:pPr algn="l" fontAlgn="t"/>
                      <a:r>
                        <a:rPr lang="en-US" sz="15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500" b="0" i="0" u="none" strike="noStrike">
                          <a:solidFill>
                            <a:srgbClr val="000000"/>
                          </a:solidFill>
                          <a:effectLst/>
                          <a:latin typeface="+mn-lt"/>
                        </a:rPr>
                        <a:t>Các biện pháp kiểm soát an toàn, vệ sinh lao động, an toàn vệ sinh thực phẩm của Trường có hiệu lực </a:t>
                      </a:r>
                      <a:br>
                        <a:rPr lang="vi-VN" sz="1500" b="0" i="0" u="none" strike="noStrike">
                          <a:solidFill>
                            <a:srgbClr val="000000"/>
                          </a:solidFill>
                          <a:effectLst/>
                          <a:latin typeface="+mn-lt"/>
                        </a:rPr>
                      </a:br>
                      <a:endParaRPr lang="vi-VN" sz="1500" b="0" i="0" u="none" strike="noStrike">
                        <a:solidFill>
                          <a:srgbClr val="000000"/>
                        </a:solidFill>
                        <a:effectLst/>
                        <a:latin typeface="+mn-lt"/>
                      </a:endParaRPr>
                    </a:p>
                  </a:txBody>
                  <a:tcPr marL="9525" marR="9525" marT="9525" marB="0" anchor="ctr">
                    <a:solidFill>
                      <a:schemeClr val="accent2">
                        <a:lumMod val="20000"/>
                        <a:lumOff val="80000"/>
                      </a:schemeClr>
                    </a:solidFill>
                  </a:tcPr>
                </a:tc>
                <a:tc>
                  <a:txBody>
                    <a:bodyPr/>
                    <a:lstStyle/>
                    <a:p>
                      <a:pPr algn="ctr" fontAlgn="ctr"/>
                      <a:r>
                        <a:rPr lang="en-US" sz="1500" b="0" i="0" u="none" strike="noStrike">
                          <a:solidFill>
                            <a:srgbClr val="000000"/>
                          </a:solidFill>
                          <a:effectLst/>
                          <a:latin typeface="+mn-lt"/>
                        </a:rPr>
                        <a:t>DIR</a:t>
                      </a:r>
                      <a:br>
                        <a:rPr lang="en-US" sz="1500" b="0" i="0" u="none" strike="noStrike">
                          <a:solidFill>
                            <a:srgbClr val="000000"/>
                          </a:solidFill>
                          <a:effectLst/>
                          <a:latin typeface="+mn-lt"/>
                        </a:rPr>
                      </a:br>
                      <a:r>
                        <a:rPr lang="en-US" sz="1500" b="0" i="0" u="none" strike="noStrike">
                          <a:solidFill>
                            <a:srgbClr val="000000"/>
                          </a:solidFill>
                          <a:effectLst/>
                          <a:latin typeface="+mn-lt"/>
                        </a:rPr>
                        <a:t>MA</a:t>
                      </a:r>
                      <a:br>
                        <a:rPr lang="en-US" sz="1500" b="0" i="0" u="none" strike="noStrike">
                          <a:solidFill>
                            <a:srgbClr val="000000"/>
                          </a:solidFill>
                          <a:effectLst/>
                          <a:latin typeface="+mn-lt"/>
                        </a:rPr>
                      </a:br>
                      <a:r>
                        <a:rPr lang="en-US" sz="1500" b="0" i="0" u="none" strike="noStrike">
                          <a:solidFill>
                            <a:srgbClr val="000000"/>
                          </a:solidFill>
                          <a:effectLst/>
                          <a:latin typeface="+mn-lt"/>
                        </a:rPr>
                        <a:t>HR</a:t>
                      </a:r>
                      <a:br>
                        <a:rPr lang="en-US" sz="1500" b="0" i="0" u="none" strike="noStrike">
                          <a:solidFill>
                            <a:srgbClr val="000000"/>
                          </a:solidFill>
                          <a:effectLst/>
                          <a:latin typeface="+mn-lt"/>
                        </a:rPr>
                      </a:br>
                      <a:r>
                        <a:rPr lang="en-US" sz="1500" b="0" i="0" u="none" strike="noStrike">
                          <a:solidFill>
                            <a:srgbClr val="000000"/>
                          </a:solidFill>
                          <a:effectLst/>
                          <a:latin typeface="+mn-lt"/>
                        </a:rPr>
                        <a:t>SDC</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4"/>
                  </a:ext>
                </a:extLst>
              </a:tr>
            </a:tbl>
          </a:graphicData>
        </a:graphic>
      </p:graphicFrame>
      <p:grpSp>
        <p:nvGrpSpPr>
          <p:cNvPr id="5" name="Group 4"/>
          <p:cNvGrpSpPr/>
          <p:nvPr/>
        </p:nvGrpSpPr>
        <p:grpSpPr>
          <a:xfrm>
            <a:off x="8006527" y="292006"/>
            <a:ext cx="941397" cy="927194"/>
            <a:chOff x="7308850" y="188913"/>
            <a:chExt cx="1665288" cy="1512887"/>
          </a:xfrm>
        </p:grpSpPr>
        <p:grpSp>
          <p:nvGrpSpPr>
            <p:cNvPr id="6" name="Group 39"/>
            <p:cNvGrpSpPr>
              <a:grpSpLocks/>
            </p:cNvGrpSpPr>
            <p:nvPr/>
          </p:nvGrpSpPr>
          <p:grpSpPr bwMode="auto">
            <a:xfrm>
              <a:off x="7308850" y="188913"/>
              <a:ext cx="1665288" cy="1512887"/>
              <a:chOff x="4604" y="119"/>
              <a:chExt cx="1049" cy="953"/>
            </a:xfrm>
          </p:grpSpPr>
          <p:sp>
            <p:nvSpPr>
              <p:cNvPr id="9"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1"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1326718646"/>
      </p:ext>
    </p:extLst>
  </p:cSld>
  <p:clrMapOvr>
    <a:masterClrMapping/>
  </p:clrMapOvr>
  <p:transition spd="slow">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563563"/>
          </a:xfrm>
        </p:spPr>
        <p:txBody>
          <a:bodyPr/>
          <a:lstStyle/>
          <a:p>
            <a:r>
              <a:rPr lang="en-US"/>
              <a:t>DANH MỤC CÁC BÊN QUAN TÂM</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75529710"/>
              </p:ext>
            </p:extLst>
          </p:nvPr>
        </p:nvGraphicFramePr>
        <p:xfrm>
          <a:off x="152400" y="1241425"/>
          <a:ext cx="8839201" cy="5518970"/>
        </p:xfrm>
        <a:graphic>
          <a:graphicData uri="http://schemas.openxmlformats.org/drawingml/2006/table">
            <a:tbl>
              <a:tblPr>
                <a:tableStyleId>{616DA210-FB5B-4158-B5E0-FEB733F419BA}</a:tableStyleId>
              </a:tblPr>
              <a:tblGrid>
                <a:gridCol w="417600">
                  <a:extLst>
                    <a:ext uri="{9D8B030D-6E8A-4147-A177-3AD203B41FA5}">
                      <a16:colId xmlns:a16="http://schemas.microsoft.com/office/drawing/2014/main" xmlns="" val="20000"/>
                    </a:ext>
                  </a:extLst>
                </a:gridCol>
                <a:gridCol w="2097000">
                  <a:extLst>
                    <a:ext uri="{9D8B030D-6E8A-4147-A177-3AD203B41FA5}">
                      <a16:colId xmlns:a16="http://schemas.microsoft.com/office/drawing/2014/main" xmlns="" val="20001"/>
                    </a:ext>
                  </a:extLst>
                </a:gridCol>
                <a:gridCol w="1635980">
                  <a:extLst>
                    <a:ext uri="{9D8B030D-6E8A-4147-A177-3AD203B41FA5}">
                      <a16:colId xmlns:a16="http://schemas.microsoft.com/office/drawing/2014/main" xmlns="" val="20002"/>
                    </a:ext>
                  </a:extLst>
                </a:gridCol>
                <a:gridCol w="845489">
                  <a:extLst>
                    <a:ext uri="{9D8B030D-6E8A-4147-A177-3AD203B41FA5}">
                      <a16:colId xmlns:a16="http://schemas.microsoft.com/office/drawing/2014/main" xmlns="" val="20003"/>
                    </a:ext>
                  </a:extLst>
                </a:gridCol>
                <a:gridCol w="2852531">
                  <a:extLst>
                    <a:ext uri="{9D8B030D-6E8A-4147-A177-3AD203B41FA5}">
                      <a16:colId xmlns:a16="http://schemas.microsoft.com/office/drawing/2014/main" xmlns="" val="20004"/>
                    </a:ext>
                  </a:extLst>
                </a:gridCol>
                <a:gridCol w="990601">
                  <a:extLst>
                    <a:ext uri="{9D8B030D-6E8A-4147-A177-3AD203B41FA5}">
                      <a16:colId xmlns:a16="http://schemas.microsoft.com/office/drawing/2014/main" xmlns="" val="20005"/>
                    </a:ext>
                  </a:extLst>
                </a:gridCol>
              </a:tblGrid>
              <a:tr h="826034">
                <a:tc>
                  <a:txBody>
                    <a:bodyPr/>
                    <a:lstStyle/>
                    <a:p>
                      <a:pPr algn="ctr" fontAlgn="ctr"/>
                      <a:r>
                        <a:rPr lang="en-US" sz="1400" b="1" u="none" strike="noStrike">
                          <a:solidFill>
                            <a:schemeClr val="bg1"/>
                          </a:solidFill>
                          <a:effectLst/>
                        </a:rPr>
                        <a:t>STT</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Bên quan tâm</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Vấn đề</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en-US" sz="1400" b="1" u="none" strike="noStrike">
                          <a:solidFill>
                            <a:schemeClr val="bg1"/>
                          </a:solidFill>
                          <a:effectLst/>
                        </a:rPr>
                        <a:t>Nội bộ/ </a:t>
                      </a:r>
                      <a:br>
                        <a:rPr lang="en-US" sz="1400" b="1" u="none" strike="noStrike">
                          <a:solidFill>
                            <a:schemeClr val="bg1"/>
                          </a:solidFill>
                          <a:effectLst/>
                        </a:rPr>
                      </a:br>
                      <a:r>
                        <a:rPr lang="en-US" sz="1400" b="1" u="none" strike="noStrike">
                          <a:solidFill>
                            <a:schemeClr val="bg1"/>
                          </a:solidFill>
                          <a:effectLst/>
                        </a:rPr>
                        <a:t>bên ngoài</a:t>
                      </a:r>
                      <a:endParaRPr lang="en-US"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Nhu cầu và Mong đợi của Bên Quan tâm</a:t>
                      </a:r>
                      <a:endParaRPr lang="vi-VN" sz="1400" b="1" i="0" u="none" strike="noStrike">
                        <a:solidFill>
                          <a:schemeClr val="bg1"/>
                        </a:solidFill>
                        <a:effectLst/>
                        <a:latin typeface="Times New Roman"/>
                      </a:endParaRPr>
                    </a:p>
                  </a:txBody>
                  <a:tcPr marL="8147" marR="8147" marT="8147" marB="0" anchor="ctr">
                    <a:solidFill>
                      <a:srgbClr val="0070C0"/>
                    </a:solidFill>
                  </a:tcPr>
                </a:tc>
                <a:tc>
                  <a:txBody>
                    <a:bodyPr/>
                    <a:lstStyle/>
                    <a:p>
                      <a:pPr algn="ctr" fontAlgn="ctr"/>
                      <a:r>
                        <a:rPr lang="vi-VN" sz="1400" b="1" u="none" strike="noStrike">
                          <a:solidFill>
                            <a:schemeClr val="bg1"/>
                          </a:solidFill>
                          <a:effectLst/>
                        </a:rPr>
                        <a:t>Bộ phận/ Chức năng</a:t>
                      </a:r>
                      <a:endParaRPr lang="vi-VN" sz="1400" b="1" i="0" u="none" strike="noStrike">
                        <a:solidFill>
                          <a:schemeClr val="bg1"/>
                        </a:solidFill>
                        <a:effectLst/>
                        <a:latin typeface="Times New Roman"/>
                      </a:endParaRPr>
                    </a:p>
                  </a:txBody>
                  <a:tcPr marL="8147" marR="8147" marT="8147" marB="0" anchor="ctr">
                    <a:solidFill>
                      <a:srgbClr val="0070C0"/>
                    </a:solidFill>
                  </a:tcPr>
                </a:tc>
                <a:extLst>
                  <a:ext uri="{0D108BD9-81ED-4DB2-BD59-A6C34878D82A}">
                    <a16:rowId xmlns:a16="http://schemas.microsoft.com/office/drawing/2014/main" xmlns="" val="10000"/>
                  </a:ext>
                </a:extLst>
              </a:tr>
              <a:tr h="1236467">
                <a:tc>
                  <a:txBody>
                    <a:bodyPr/>
                    <a:lstStyle/>
                    <a:p>
                      <a:pPr algn="ctr" fontAlgn="ctr"/>
                      <a:r>
                        <a:rPr lang="en-US" sz="1400" b="0" i="0" u="none" strike="noStrike">
                          <a:solidFill>
                            <a:srgbClr val="000000"/>
                          </a:solidFill>
                          <a:effectLst/>
                          <a:latin typeface="+mn-lt"/>
                        </a:rPr>
                        <a:t>13</a:t>
                      </a:r>
                    </a:p>
                  </a:txBody>
                  <a:tcPr marL="9525" marR="9525" marT="9525" marB="0" anchor="ctr"/>
                </a:tc>
                <a:tc>
                  <a:txBody>
                    <a:bodyPr/>
                    <a:lstStyle/>
                    <a:p>
                      <a:pPr algn="l" fontAlgn="t"/>
                      <a:r>
                        <a:rPr lang="vi-VN" sz="1400" b="0" i="0" u="none" strike="noStrike">
                          <a:solidFill>
                            <a:srgbClr val="000000"/>
                          </a:solidFill>
                          <a:effectLst/>
                          <a:latin typeface="+mn-lt"/>
                        </a:rPr>
                        <a:t>Nhà thầu: </a:t>
                      </a:r>
                      <a:br>
                        <a:rPr lang="vi-VN" sz="1400" b="0" i="0" u="none" strike="noStrike">
                          <a:solidFill>
                            <a:srgbClr val="000000"/>
                          </a:solidFill>
                          <a:effectLst/>
                          <a:latin typeface="+mn-lt"/>
                        </a:rPr>
                      </a:br>
                      <a:r>
                        <a:rPr lang="vi-VN" sz="1400" b="0" i="0" u="none" strike="noStrike">
                          <a:solidFill>
                            <a:srgbClr val="000000"/>
                          </a:solidFill>
                          <a:effectLst/>
                          <a:latin typeface="+mn-lt"/>
                        </a:rPr>
                        <a:t>Canteen</a:t>
                      </a:r>
                      <a:br>
                        <a:rPr lang="vi-VN" sz="1400" b="0" i="0" u="none" strike="noStrike">
                          <a:solidFill>
                            <a:srgbClr val="000000"/>
                          </a:solidFill>
                          <a:effectLst/>
                          <a:latin typeface="+mn-lt"/>
                        </a:rPr>
                      </a:br>
                      <a:r>
                        <a:rPr lang="vi-VN" sz="1400" b="0" i="0" u="none" strike="noStrike">
                          <a:solidFill>
                            <a:srgbClr val="000000"/>
                          </a:solidFill>
                          <a:effectLst/>
                          <a:latin typeface="+mn-lt"/>
                        </a:rPr>
                        <a:t>Bãi giữ xe</a:t>
                      </a:r>
                      <a:br>
                        <a:rPr lang="vi-VN" sz="1400" b="0" i="0" u="none" strike="noStrike">
                          <a:solidFill>
                            <a:srgbClr val="000000"/>
                          </a:solidFill>
                          <a:effectLst/>
                          <a:latin typeface="+mn-lt"/>
                        </a:rPr>
                      </a:br>
                      <a:r>
                        <a:rPr lang="vi-VN" sz="1400" b="0" i="0" u="none" strike="noStrike">
                          <a:solidFill>
                            <a:srgbClr val="000000"/>
                          </a:solidFill>
                          <a:effectLst/>
                          <a:latin typeface="+mn-lt"/>
                        </a:rPr>
                        <a:t>Các xây dựng cơ bản</a:t>
                      </a:r>
                    </a:p>
                  </a:txBody>
                  <a:tcPr marL="9525" marR="9525" marT="9525" marB="0" anchor="ctr"/>
                </a:tc>
                <a:tc>
                  <a:txBody>
                    <a:bodyPr/>
                    <a:lstStyle/>
                    <a:p>
                      <a:pPr algn="l" fontAlgn="t"/>
                      <a:r>
                        <a:rPr lang="vi-VN" sz="1400" b="0" i="0" u="none" strike="noStrike">
                          <a:solidFill>
                            <a:srgbClr val="000000"/>
                          </a:solidFill>
                          <a:effectLst/>
                          <a:latin typeface="+mn-lt"/>
                        </a:rPr>
                        <a:t>Tuân thủ các yêu cầu luật định   về an toàn thực phẩm, về giá cả , an toàn lao động.</a:t>
                      </a:r>
                      <a:br>
                        <a:rPr lang="vi-VN" sz="1400" b="0" i="0" u="none" strike="noStrike">
                          <a:solidFill>
                            <a:srgbClr val="000000"/>
                          </a:solidFill>
                          <a:effectLst/>
                          <a:latin typeface="+mn-lt"/>
                        </a:rPr>
                      </a:br>
                      <a:r>
                        <a:rPr lang="vi-VN" sz="1400" b="0" i="0" u="none" strike="noStrike">
                          <a:solidFill>
                            <a:srgbClr val="000000"/>
                          </a:solidFill>
                          <a:effectLst/>
                          <a:latin typeface="+mn-lt"/>
                        </a:rPr>
                        <a:t>Tuân thủ Luật Đấu Thầu</a:t>
                      </a:r>
                    </a:p>
                  </a:txBody>
                  <a:tcPr marL="9525" marR="9525" marT="9525" marB="0" anchor="ctr"/>
                </a:tc>
                <a:tc>
                  <a:txBody>
                    <a:bodyPr/>
                    <a:lstStyle/>
                    <a:p>
                      <a:pPr algn="l" fontAlgn="t"/>
                      <a:r>
                        <a:rPr lang="en-US" sz="1400" b="0" i="0" u="none" strike="noStrike">
                          <a:solidFill>
                            <a:srgbClr val="000000"/>
                          </a:solidFill>
                          <a:effectLst/>
                          <a:latin typeface="+mn-lt"/>
                        </a:rPr>
                        <a:t>Bên ngoài</a:t>
                      </a:r>
                    </a:p>
                  </a:txBody>
                  <a:tcPr marL="9525" marR="9525" marT="9525" marB="0" anchor="ctr"/>
                </a:tc>
                <a:tc>
                  <a:txBody>
                    <a:bodyPr/>
                    <a:lstStyle/>
                    <a:p>
                      <a:pPr algn="l" fontAlgn="t"/>
                      <a:r>
                        <a:rPr lang="vi-VN" sz="1400" b="0" i="0" u="none" strike="noStrike">
                          <a:solidFill>
                            <a:srgbClr val="000000"/>
                          </a:solidFill>
                          <a:effectLst/>
                          <a:latin typeface="+mn-lt"/>
                        </a:rPr>
                        <a:t>Mức độ cam kết về thanh toán tiền nhanh </a:t>
                      </a:r>
                      <a:br>
                        <a:rPr lang="vi-VN" sz="1400" b="0" i="0" u="none" strike="noStrike">
                          <a:solidFill>
                            <a:srgbClr val="000000"/>
                          </a:solidFill>
                          <a:effectLst/>
                          <a:latin typeface="+mn-lt"/>
                        </a:rPr>
                      </a:br>
                      <a:r>
                        <a:rPr lang="vi-VN" sz="1400" b="0" i="0" u="none" strike="noStrike">
                          <a:solidFill>
                            <a:srgbClr val="000000"/>
                          </a:solidFill>
                          <a:effectLst/>
                          <a:latin typeface="+mn-lt"/>
                        </a:rPr>
                        <a:t>Hướng dẫn công việc rõ ràng </a:t>
                      </a:r>
                      <a:br>
                        <a:rPr lang="vi-VN" sz="1400" b="0" i="0" u="none" strike="noStrike">
                          <a:solidFill>
                            <a:srgbClr val="000000"/>
                          </a:solidFill>
                          <a:effectLst/>
                          <a:latin typeface="+mn-lt"/>
                        </a:rPr>
                      </a:br>
                      <a:r>
                        <a:rPr lang="vi-VN" sz="1400" b="0" i="0" u="none" strike="noStrike">
                          <a:solidFill>
                            <a:srgbClr val="000000"/>
                          </a:solidFill>
                          <a:effectLst/>
                          <a:latin typeface="+mn-lt"/>
                        </a:rPr>
                        <a:t>Các điều kiện tốt để làm việc .</a:t>
                      </a:r>
                      <a:br>
                        <a:rPr lang="vi-VN" sz="1400" b="0" i="0" u="none" strike="noStrike">
                          <a:solidFill>
                            <a:srgbClr val="000000"/>
                          </a:solidFill>
                          <a:effectLst/>
                          <a:latin typeface="+mn-lt"/>
                        </a:rPr>
                      </a:br>
                      <a:endParaRPr lang="vi-VN" sz="1400" b="0" i="0" u="none" strike="noStrike">
                        <a:solidFill>
                          <a:srgbClr val="000000"/>
                        </a:solidFill>
                        <a:effectLst/>
                        <a:latin typeface="+mn-lt"/>
                      </a:endParaRPr>
                    </a:p>
                  </a:txBody>
                  <a:tcPr marL="9525" marR="9525" marT="9525" marB="0" anchor="ctr"/>
                </a:tc>
                <a:tc>
                  <a:txBody>
                    <a:bodyPr/>
                    <a:lstStyle/>
                    <a:p>
                      <a:pPr algn="l" fontAlgn="ctr"/>
                      <a:r>
                        <a:rPr lang="en-US" sz="1400" b="0" i="0" u="none" strike="noStrike">
                          <a:solidFill>
                            <a:srgbClr val="000000"/>
                          </a:solidFill>
                          <a:effectLst/>
                          <a:latin typeface="+mn-lt"/>
                        </a:rPr>
                        <a:t>FIN</a:t>
                      </a:r>
                      <a:br>
                        <a:rPr lang="en-US" sz="1400" b="0" i="0" u="none" strike="noStrike">
                          <a:solidFill>
                            <a:srgbClr val="000000"/>
                          </a:solidFill>
                          <a:effectLst/>
                          <a:latin typeface="+mn-lt"/>
                        </a:rPr>
                      </a:br>
                      <a:r>
                        <a:rPr lang="en-US" sz="1400" b="0" i="0" u="none" strike="noStrike">
                          <a:solidFill>
                            <a:srgbClr val="000000"/>
                          </a:solidFill>
                          <a:effectLst/>
                          <a:latin typeface="+mn-lt"/>
                        </a:rPr>
                        <a:t>ADM</a:t>
                      </a:r>
                    </a:p>
                  </a:txBody>
                  <a:tcPr marL="9525" marR="9525" marT="9525" marB="0" anchor="ctr"/>
                </a:tc>
                <a:extLst>
                  <a:ext uri="{0D108BD9-81ED-4DB2-BD59-A6C34878D82A}">
                    <a16:rowId xmlns:a16="http://schemas.microsoft.com/office/drawing/2014/main" xmlns="" val="10001"/>
                  </a:ext>
                </a:extLst>
              </a:tr>
              <a:tr h="1441022">
                <a:tc>
                  <a:txBody>
                    <a:bodyPr/>
                    <a:lstStyle/>
                    <a:p>
                      <a:pPr algn="ctr" fontAlgn="ctr"/>
                      <a:r>
                        <a:rPr lang="en-US" sz="1400" b="0" i="0" u="none" strike="noStrike">
                          <a:solidFill>
                            <a:srgbClr val="000000"/>
                          </a:solidFill>
                          <a:effectLst/>
                          <a:latin typeface="+mn-lt"/>
                        </a:rPr>
                        <a:t>14</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Ngân hàng</a:t>
                      </a:r>
                      <a:br>
                        <a:rPr lang="en-US" sz="1400" b="0" i="0" u="none" strike="noStrike">
                          <a:solidFill>
                            <a:srgbClr val="000000"/>
                          </a:solidFill>
                          <a:effectLst/>
                          <a:latin typeface="+mn-lt"/>
                        </a:rPr>
                      </a:br>
                      <a:r>
                        <a:rPr lang="en-US" sz="1400" b="0" i="0" u="none" strike="noStrike">
                          <a:solidFill>
                            <a:srgbClr val="000000"/>
                          </a:solidFill>
                          <a:effectLst/>
                          <a:latin typeface="+mn-lt"/>
                        </a:rPr>
                        <a:t>Kho bạc </a:t>
                      </a:r>
                      <a:r>
                        <a:rPr lang="en-US" sz="1400" b="0" i="0" u="none" strike="noStrike" smtClean="0">
                          <a:solidFill>
                            <a:srgbClr val="000000"/>
                          </a:solidFill>
                          <a:effectLst/>
                          <a:latin typeface="+mn-lt"/>
                        </a:rPr>
                        <a:t>Nhà</a:t>
                      </a:r>
                      <a:r>
                        <a:rPr lang="en-US" sz="1400" b="0" i="0" u="none" strike="noStrike" baseline="0" smtClean="0">
                          <a:solidFill>
                            <a:srgbClr val="000000"/>
                          </a:solidFill>
                          <a:effectLst/>
                          <a:latin typeface="+mn-lt"/>
                        </a:rPr>
                        <a:t> nước </a:t>
                      </a:r>
                      <a:endParaRPr lang="en-US" sz="1400" b="0" i="0" u="none" strike="noStrike">
                        <a:solidFill>
                          <a:srgbClr val="000000"/>
                        </a:solidFill>
                        <a:effectLst/>
                        <a:latin typeface="+mn-lt"/>
                      </a:endParaRP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Tuân thủ các yêu cầu luật định   về quản lý tài chánh, Luật Ngân sách</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ngoài</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Thanh toán đúng hạn các khoản vay kích cầu.</a:t>
                      </a:r>
                      <a:br>
                        <a:rPr lang="vi-VN" sz="1400" b="0" i="0" u="none" strike="noStrike">
                          <a:solidFill>
                            <a:srgbClr val="000000"/>
                          </a:solidFill>
                          <a:effectLst/>
                          <a:latin typeface="+mn-lt"/>
                        </a:rPr>
                      </a:br>
                      <a:r>
                        <a:rPr lang="vi-VN" sz="1400" b="0" i="0" u="none" strike="noStrike">
                          <a:solidFill>
                            <a:srgbClr val="000000"/>
                          </a:solidFill>
                          <a:effectLst/>
                          <a:latin typeface="+mn-lt"/>
                        </a:rPr>
                        <a:t>Chứng từ thanh quyết toán phù hợp với Luật Ngân sách </a:t>
                      </a:r>
                    </a:p>
                  </a:txBody>
                  <a:tcPr marL="9525" marR="9525" marT="9525" marB="0" anchor="ctr">
                    <a:solidFill>
                      <a:schemeClr val="accent2">
                        <a:lumMod val="20000"/>
                        <a:lumOff val="80000"/>
                      </a:schemeClr>
                    </a:solidFill>
                  </a:tcPr>
                </a:tc>
                <a:tc>
                  <a:txBody>
                    <a:bodyPr/>
                    <a:lstStyle/>
                    <a:p>
                      <a:pPr algn="l" fontAlgn="ctr"/>
                      <a:r>
                        <a:rPr lang="en-US" sz="1400" b="0" i="0" u="none" strike="noStrike">
                          <a:solidFill>
                            <a:srgbClr val="000000"/>
                          </a:solidFill>
                          <a:effectLst/>
                          <a:latin typeface="+mn-lt"/>
                        </a:rPr>
                        <a:t>FIN</a:t>
                      </a: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2"/>
                  </a:ext>
                </a:extLst>
              </a:tr>
              <a:tr h="1099264">
                <a:tc>
                  <a:txBody>
                    <a:bodyPr/>
                    <a:lstStyle/>
                    <a:p>
                      <a:pPr algn="ctr" fontAlgn="ctr"/>
                      <a:r>
                        <a:rPr lang="en-US" sz="1400" b="0" i="0" u="none" strike="noStrike">
                          <a:solidFill>
                            <a:srgbClr val="000000"/>
                          </a:solidFill>
                          <a:effectLst/>
                          <a:latin typeface="+mn-lt"/>
                        </a:rPr>
                        <a:t>15</a:t>
                      </a:r>
                    </a:p>
                  </a:txBody>
                  <a:tcPr marL="9525" marR="9525" marT="9525" marB="0" anchor="ctr"/>
                </a:tc>
                <a:tc>
                  <a:txBody>
                    <a:bodyPr/>
                    <a:lstStyle/>
                    <a:p>
                      <a:pPr algn="l" fontAlgn="t"/>
                      <a:r>
                        <a:rPr lang="vi-VN" sz="1400" b="0" i="0" u="none" strike="noStrike">
                          <a:solidFill>
                            <a:srgbClr val="000000"/>
                          </a:solidFill>
                          <a:effectLst/>
                          <a:latin typeface="+mn-lt"/>
                        </a:rPr>
                        <a:t>Công đoàn Trường</a:t>
                      </a:r>
                    </a:p>
                  </a:txBody>
                  <a:tcPr marL="9525" marR="9525" marT="9525" marB="0" anchor="ctr"/>
                </a:tc>
                <a:tc>
                  <a:txBody>
                    <a:bodyPr/>
                    <a:lstStyle/>
                    <a:p>
                      <a:pPr algn="l" fontAlgn="t"/>
                      <a:r>
                        <a:rPr lang="en-US" sz="1400" b="0" i="0" u="none" strike="noStrike">
                          <a:solidFill>
                            <a:srgbClr val="000000"/>
                          </a:solidFill>
                          <a:effectLst/>
                          <a:latin typeface="+mn-lt"/>
                        </a:rPr>
                        <a:t>Đóng góp cho hiệu lực của QMS bao gồm lợi ích của việc nâng cao thành quả.</a:t>
                      </a:r>
                    </a:p>
                  </a:txBody>
                  <a:tcPr marL="9525" marR="9525" marT="9525" marB="0" anchor="ctr"/>
                </a:tc>
                <a:tc>
                  <a:txBody>
                    <a:bodyPr/>
                    <a:lstStyle/>
                    <a:p>
                      <a:pPr algn="l" fontAlgn="t"/>
                      <a:r>
                        <a:rPr lang="en-US" sz="1400" b="0" i="0" u="none" strike="noStrike">
                          <a:solidFill>
                            <a:srgbClr val="000000"/>
                          </a:solidFill>
                          <a:effectLst/>
                          <a:latin typeface="+mn-lt"/>
                        </a:rPr>
                        <a:t>Bên trong</a:t>
                      </a:r>
                    </a:p>
                  </a:txBody>
                  <a:tcPr marL="9525" marR="9525" marT="9525" marB="0" anchor="ctr"/>
                </a:tc>
                <a:tc>
                  <a:txBody>
                    <a:bodyPr/>
                    <a:lstStyle/>
                    <a:p>
                      <a:pPr algn="l" fontAlgn="t"/>
                      <a:r>
                        <a:rPr lang="vi-VN" sz="1400" b="0" i="0" u="none" strike="noStrike">
                          <a:solidFill>
                            <a:srgbClr val="000000"/>
                          </a:solidFill>
                          <a:effectLst/>
                          <a:latin typeface="+mn-lt"/>
                        </a:rPr>
                        <a:t>Được Ban Giám Hiệu tạo điều kiện cho mọi hoạt động</a:t>
                      </a:r>
                      <a:br>
                        <a:rPr lang="vi-VN" sz="1400" b="0" i="0" u="none" strike="noStrike">
                          <a:solidFill>
                            <a:srgbClr val="000000"/>
                          </a:solidFill>
                          <a:effectLst/>
                          <a:latin typeface="+mn-lt"/>
                        </a:rPr>
                      </a:br>
                      <a:r>
                        <a:rPr lang="vi-VN" sz="1400" b="0" i="0" u="none" strike="noStrike">
                          <a:solidFill>
                            <a:srgbClr val="000000"/>
                          </a:solidFill>
                          <a:effectLst/>
                          <a:latin typeface="+mn-lt"/>
                        </a:rPr>
                        <a:t>Được công đoàn viên hợp tác</a:t>
                      </a:r>
                    </a:p>
                  </a:txBody>
                  <a:tcPr marL="9525" marR="9525" marT="9525" marB="0" anchor="ctr"/>
                </a:tc>
                <a:tc>
                  <a:txBody>
                    <a:bodyPr/>
                    <a:lstStyle/>
                    <a:p>
                      <a:pPr algn="l" fontAlgn="ctr"/>
                      <a:r>
                        <a:rPr lang="vi-VN" sz="1400" b="0" i="0" u="none" strike="noStrike">
                          <a:solidFill>
                            <a:srgbClr val="000000"/>
                          </a:solidFill>
                          <a:effectLst/>
                          <a:latin typeface="+mn-lt"/>
                        </a:rPr>
                        <a:t>Các đơn vị trực thuộc trường</a:t>
                      </a:r>
                    </a:p>
                  </a:txBody>
                  <a:tcPr marL="9525" marR="9525" marT="9525" marB="0" anchor="ctr"/>
                </a:tc>
                <a:extLst>
                  <a:ext uri="{0D108BD9-81ED-4DB2-BD59-A6C34878D82A}">
                    <a16:rowId xmlns:a16="http://schemas.microsoft.com/office/drawing/2014/main" xmlns="" val="10003"/>
                  </a:ext>
                </a:extLst>
              </a:tr>
              <a:tr h="785188">
                <a:tc>
                  <a:txBody>
                    <a:bodyPr/>
                    <a:lstStyle/>
                    <a:p>
                      <a:pPr algn="ctr" fontAlgn="ctr"/>
                      <a:r>
                        <a:rPr lang="en-US" sz="1400" b="0" i="0" u="none" strike="noStrike">
                          <a:solidFill>
                            <a:srgbClr val="000000"/>
                          </a:solidFill>
                          <a:effectLst/>
                          <a:latin typeface="+mn-lt"/>
                        </a:rPr>
                        <a:t>16</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Giảng viên </a:t>
                      </a:r>
                      <a:br>
                        <a:rPr lang="en-US" sz="1400" b="0" i="0" u="none" strike="noStrike">
                          <a:solidFill>
                            <a:srgbClr val="000000"/>
                          </a:solidFill>
                          <a:effectLst/>
                          <a:latin typeface="+mn-lt"/>
                        </a:rPr>
                      </a:br>
                      <a:r>
                        <a:rPr lang="en-US" sz="1400" b="0" i="0" u="none" strike="noStrike">
                          <a:solidFill>
                            <a:srgbClr val="000000"/>
                          </a:solidFill>
                          <a:effectLst/>
                          <a:latin typeface="+mn-lt"/>
                        </a:rPr>
                        <a:t>Nhân viên</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Đóng góp cho hiệu lực của QMS bao gồm lợi ích của việc nâng cao thành quả.</a:t>
                      </a:r>
                    </a:p>
                  </a:txBody>
                  <a:tcPr marL="9525" marR="9525" marT="9525" marB="0" anchor="ctr">
                    <a:solidFill>
                      <a:schemeClr val="accent2">
                        <a:lumMod val="20000"/>
                        <a:lumOff val="80000"/>
                      </a:schemeClr>
                    </a:solidFill>
                  </a:tcPr>
                </a:tc>
                <a:tc>
                  <a:txBody>
                    <a:bodyPr/>
                    <a:lstStyle/>
                    <a:p>
                      <a:pPr algn="l" fontAlgn="t"/>
                      <a:r>
                        <a:rPr lang="en-US" sz="1400" b="0" i="0" u="none" strike="noStrike">
                          <a:solidFill>
                            <a:srgbClr val="000000"/>
                          </a:solidFill>
                          <a:effectLst/>
                          <a:latin typeface="+mn-lt"/>
                        </a:rPr>
                        <a:t>Bên trong</a:t>
                      </a:r>
                    </a:p>
                  </a:txBody>
                  <a:tcPr marL="9525" marR="9525" marT="9525" marB="0" anchor="ctr">
                    <a:solidFill>
                      <a:schemeClr val="accent2">
                        <a:lumMod val="20000"/>
                        <a:lumOff val="80000"/>
                      </a:schemeClr>
                    </a:solidFill>
                  </a:tcPr>
                </a:tc>
                <a:tc>
                  <a:txBody>
                    <a:bodyPr/>
                    <a:lstStyle/>
                    <a:p>
                      <a:pPr algn="l" fontAlgn="t"/>
                      <a:r>
                        <a:rPr lang="vi-VN" sz="1400" b="0" i="0" u="none" strike="noStrike">
                          <a:solidFill>
                            <a:srgbClr val="000000"/>
                          </a:solidFill>
                          <a:effectLst/>
                          <a:latin typeface="+mn-lt"/>
                        </a:rPr>
                        <a:t>Môi trường làm việc an toàn, an ninh, vệ sinh , thân thiện.</a:t>
                      </a:r>
                      <a:br>
                        <a:rPr lang="vi-VN" sz="1400" b="0" i="0" u="none" strike="noStrike">
                          <a:solidFill>
                            <a:srgbClr val="000000"/>
                          </a:solidFill>
                          <a:effectLst/>
                          <a:latin typeface="+mn-lt"/>
                        </a:rPr>
                      </a:br>
                      <a:r>
                        <a:rPr lang="vi-VN" sz="1400" b="0" i="0" u="none" strike="noStrike">
                          <a:solidFill>
                            <a:srgbClr val="000000"/>
                          </a:solidFill>
                          <a:effectLst/>
                          <a:latin typeface="+mn-lt"/>
                        </a:rPr>
                        <a:t>Uy tín của trường được duy trì và có thu nhập liên tục</a:t>
                      </a:r>
                      <a:r>
                        <a:rPr lang="vi-VN" sz="1400" b="0" i="0" u="none" strike="noStrike" smtClean="0">
                          <a:solidFill>
                            <a:srgbClr val="000000"/>
                          </a:solidFill>
                          <a:effectLst/>
                          <a:latin typeface="+mn-lt"/>
                        </a:rPr>
                        <a:t>.</a:t>
                      </a:r>
                      <a:endParaRPr lang="vi-VN" sz="1400" b="0" i="0" u="none" strike="noStrike">
                        <a:solidFill>
                          <a:srgbClr val="000000"/>
                        </a:solidFill>
                        <a:effectLst/>
                        <a:latin typeface="+mn-lt"/>
                      </a:endParaRPr>
                    </a:p>
                  </a:txBody>
                  <a:tcPr marL="9525" marR="9525" marT="9525" marB="0" anchor="ctr">
                    <a:solidFill>
                      <a:schemeClr val="accent2">
                        <a:lumMod val="20000"/>
                        <a:lumOff val="80000"/>
                      </a:schemeClr>
                    </a:solidFill>
                  </a:tcPr>
                </a:tc>
                <a:tc>
                  <a:txBody>
                    <a:bodyPr/>
                    <a:lstStyle/>
                    <a:p>
                      <a:pPr algn="l" fontAlgn="ctr"/>
                      <a:r>
                        <a:rPr lang="en-US" sz="1400" b="0" i="0" u="none" strike="noStrike" smtClean="0">
                          <a:solidFill>
                            <a:srgbClr val="000000"/>
                          </a:solidFill>
                          <a:effectLst/>
                          <a:latin typeface="+mn-lt"/>
                        </a:rPr>
                        <a:t>HR,ME</a:t>
                      </a:r>
                      <a:r>
                        <a:rPr lang="en-US" sz="1400" b="0" i="0" u="none" strike="noStrike">
                          <a:solidFill>
                            <a:srgbClr val="000000"/>
                          </a:solidFill>
                          <a:effectLst/>
                          <a:latin typeface="+mn-lt"/>
                        </a:rPr>
                        <a:t/>
                      </a:r>
                      <a:br>
                        <a:rPr lang="en-US" sz="1400" b="0" i="0" u="none" strike="noStrike">
                          <a:solidFill>
                            <a:srgbClr val="000000"/>
                          </a:solidFill>
                          <a:effectLst/>
                          <a:latin typeface="+mn-lt"/>
                        </a:rPr>
                      </a:br>
                      <a:r>
                        <a:rPr lang="en-US" sz="1400" b="0" i="0" u="none" strike="noStrike" smtClean="0">
                          <a:solidFill>
                            <a:srgbClr val="000000"/>
                          </a:solidFill>
                          <a:effectLst/>
                          <a:latin typeface="+mn-lt"/>
                        </a:rPr>
                        <a:t>EEE,</a:t>
                      </a:r>
                      <a:r>
                        <a:rPr lang="en-US" sz="1400" b="0" i="0" u="none" strike="noStrike" baseline="0" smtClean="0">
                          <a:solidFill>
                            <a:srgbClr val="000000"/>
                          </a:solidFill>
                          <a:effectLst/>
                          <a:latin typeface="+mn-lt"/>
                        </a:rPr>
                        <a:t> </a:t>
                      </a:r>
                      <a:r>
                        <a:rPr lang="en-US" sz="1400" b="0" i="0" u="none" strike="noStrike" smtClean="0">
                          <a:solidFill>
                            <a:srgbClr val="000000"/>
                          </a:solidFill>
                          <a:effectLst/>
                          <a:latin typeface="+mn-lt"/>
                        </a:rPr>
                        <a:t>AUTO,</a:t>
                      </a:r>
                      <a:r>
                        <a:rPr lang="en-US" sz="1400" b="0" i="0" u="none" strike="noStrike" baseline="0" smtClean="0">
                          <a:solidFill>
                            <a:srgbClr val="000000"/>
                          </a:solidFill>
                          <a:effectLst/>
                          <a:latin typeface="+mn-lt"/>
                        </a:rPr>
                        <a:t> </a:t>
                      </a:r>
                      <a:r>
                        <a:rPr lang="en-US" sz="1400" b="0" i="0" u="none" strike="noStrike" smtClean="0">
                          <a:solidFill>
                            <a:srgbClr val="000000"/>
                          </a:solidFill>
                          <a:effectLst/>
                          <a:latin typeface="+mn-lt"/>
                        </a:rPr>
                        <a:t>IT</a:t>
                      </a:r>
                      <a:endParaRPr lang="en-US" sz="1400" b="0" i="0" u="none" strike="noStrike">
                        <a:solidFill>
                          <a:srgbClr val="000000"/>
                        </a:solidFill>
                        <a:effectLst/>
                        <a:latin typeface="+mn-lt"/>
                      </a:endParaRPr>
                    </a:p>
                  </a:txBody>
                  <a:tcPr marL="9525" marR="9525" marT="9525" marB="0" anchor="ctr">
                    <a:solidFill>
                      <a:schemeClr val="accent2">
                        <a:lumMod val="20000"/>
                        <a:lumOff val="80000"/>
                      </a:schemeClr>
                    </a:solidFill>
                  </a:tcPr>
                </a:tc>
                <a:extLst>
                  <a:ext uri="{0D108BD9-81ED-4DB2-BD59-A6C34878D82A}">
                    <a16:rowId xmlns:a16="http://schemas.microsoft.com/office/drawing/2014/main" xmlns="" val="10004"/>
                  </a:ext>
                </a:extLst>
              </a:tr>
            </a:tbl>
          </a:graphicData>
        </a:graphic>
      </p:graphicFrame>
      <p:grpSp>
        <p:nvGrpSpPr>
          <p:cNvPr id="4" name="Group 3"/>
          <p:cNvGrpSpPr/>
          <p:nvPr/>
        </p:nvGrpSpPr>
        <p:grpSpPr>
          <a:xfrm>
            <a:off x="8006527" y="292006"/>
            <a:ext cx="941397" cy="927194"/>
            <a:chOff x="7308850" y="188913"/>
            <a:chExt cx="1665288" cy="1512887"/>
          </a:xfrm>
        </p:grpSpPr>
        <p:grpSp>
          <p:nvGrpSpPr>
            <p:cNvPr id="5" name="Group 39"/>
            <p:cNvGrpSpPr>
              <a:grpSpLocks/>
            </p:cNvGrpSpPr>
            <p:nvPr/>
          </p:nvGrpSpPr>
          <p:grpSpPr bwMode="auto">
            <a:xfrm>
              <a:off x="7308850" y="188913"/>
              <a:ext cx="1665288" cy="1512887"/>
              <a:chOff x="4604" y="119"/>
              <a:chExt cx="1049" cy="953"/>
            </a:xfrm>
          </p:grpSpPr>
          <p:sp>
            <p:nvSpPr>
              <p:cNvPr id="8"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0"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620451604"/>
      </p:ext>
    </p:extLst>
  </p:cSld>
  <p:clrMapOvr>
    <a:masterClrMapping/>
  </p:clrMapOvr>
  <p:transition spd="slow">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563563"/>
          </a:xfrm>
        </p:spPr>
        <p:txBody>
          <a:bodyPr/>
          <a:lstStyle/>
          <a:p>
            <a:r>
              <a:rPr lang="en-US"/>
              <a:t>DANH MỤC CÁC BÊN QUAN TÂM</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96624339"/>
              </p:ext>
            </p:extLst>
          </p:nvPr>
        </p:nvGraphicFramePr>
        <p:xfrm>
          <a:off x="152400" y="1241425"/>
          <a:ext cx="8839201" cy="3503523"/>
        </p:xfrm>
        <a:graphic>
          <a:graphicData uri="http://schemas.openxmlformats.org/drawingml/2006/table">
            <a:tbl>
              <a:tblPr>
                <a:tableStyleId>{616DA210-FB5B-4158-B5E0-FEB733F419BA}</a:tableStyleId>
              </a:tblPr>
              <a:tblGrid>
                <a:gridCol w="417600">
                  <a:extLst>
                    <a:ext uri="{9D8B030D-6E8A-4147-A177-3AD203B41FA5}">
                      <a16:colId xmlns:a16="http://schemas.microsoft.com/office/drawing/2014/main" xmlns="" val="20000"/>
                    </a:ext>
                  </a:extLst>
                </a:gridCol>
                <a:gridCol w="2020800">
                  <a:extLst>
                    <a:ext uri="{9D8B030D-6E8A-4147-A177-3AD203B41FA5}">
                      <a16:colId xmlns:a16="http://schemas.microsoft.com/office/drawing/2014/main" xmlns="" val="20001"/>
                    </a:ext>
                  </a:extLst>
                </a:gridCol>
                <a:gridCol w="1712180">
                  <a:extLst>
                    <a:ext uri="{9D8B030D-6E8A-4147-A177-3AD203B41FA5}">
                      <a16:colId xmlns:a16="http://schemas.microsoft.com/office/drawing/2014/main" xmlns="" val="20002"/>
                    </a:ext>
                  </a:extLst>
                </a:gridCol>
                <a:gridCol w="845489">
                  <a:extLst>
                    <a:ext uri="{9D8B030D-6E8A-4147-A177-3AD203B41FA5}">
                      <a16:colId xmlns:a16="http://schemas.microsoft.com/office/drawing/2014/main" xmlns="" val="20003"/>
                    </a:ext>
                  </a:extLst>
                </a:gridCol>
                <a:gridCol w="2997642">
                  <a:extLst>
                    <a:ext uri="{9D8B030D-6E8A-4147-A177-3AD203B41FA5}">
                      <a16:colId xmlns:a16="http://schemas.microsoft.com/office/drawing/2014/main" xmlns="" val="20004"/>
                    </a:ext>
                  </a:extLst>
                </a:gridCol>
                <a:gridCol w="845490">
                  <a:extLst>
                    <a:ext uri="{9D8B030D-6E8A-4147-A177-3AD203B41FA5}">
                      <a16:colId xmlns:a16="http://schemas.microsoft.com/office/drawing/2014/main" xmlns="" val="20005"/>
                    </a:ext>
                  </a:extLst>
                </a:gridCol>
              </a:tblGrid>
              <a:tr h="826034">
                <a:tc>
                  <a:txBody>
                    <a:bodyPr/>
                    <a:lstStyle/>
                    <a:p>
                      <a:pPr algn="ctr" fontAlgn="ctr"/>
                      <a:r>
                        <a:rPr lang="en-US" sz="1600" b="1" u="none" strike="noStrike">
                          <a:solidFill>
                            <a:schemeClr val="bg1"/>
                          </a:solidFill>
                          <a:effectLst/>
                          <a:latin typeface="+mn-lt"/>
                        </a:rPr>
                        <a:t>STT</a:t>
                      </a:r>
                      <a:endParaRPr lang="en-US" sz="1600" b="1" i="0" u="none" strike="noStrike">
                        <a:solidFill>
                          <a:schemeClr val="bg1"/>
                        </a:solidFill>
                        <a:effectLst/>
                        <a:latin typeface="+mn-lt"/>
                      </a:endParaRPr>
                    </a:p>
                  </a:txBody>
                  <a:tcPr marL="8147" marR="8147" marT="8147" marB="0" anchor="ctr">
                    <a:solidFill>
                      <a:srgbClr val="0070C0"/>
                    </a:solidFill>
                  </a:tcPr>
                </a:tc>
                <a:tc>
                  <a:txBody>
                    <a:bodyPr/>
                    <a:lstStyle/>
                    <a:p>
                      <a:pPr algn="ctr" fontAlgn="ctr"/>
                      <a:r>
                        <a:rPr lang="en-US" sz="1600" b="1" u="none" strike="noStrike">
                          <a:solidFill>
                            <a:schemeClr val="bg1"/>
                          </a:solidFill>
                          <a:effectLst/>
                          <a:latin typeface="+mn-lt"/>
                        </a:rPr>
                        <a:t>Bên quan tâm</a:t>
                      </a:r>
                      <a:endParaRPr lang="en-US" sz="1600" b="1" i="0" u="none" strike="noStrike">
                        <a:solidFill>
                          <a:schemeClr val="bg1"/>
                        </a:solidFill>
                        <a:effectLst/>
                        <a:latin typeface="+mn-lt"/>
                      </a:endParaRPr>
                    </a:p>
                  </a:txBody>
                  <a:tcPr marL="8147" marR="8147" marT="8147" marB="0" anchor="ctr">
                    <a:solidFill>
                      <a:srgbClr val="0070C0"/>
                    </a:solidFill>
                  </a:tcPr>
                </a:tc>
                <a:tc>
                  <a:txBody>
                    <a:bodyPr/>
                    <a:lstStyle/>
                    <a:p>
                      <a:pPr algn="ctr" fontAlgn="ctr"/>
                      <a:r>
                        <a:rPr lang="vi-VN" sz="1600" b="1" u="none" strike="noStrike">
                          <a:solidFill>
                            <a:schemeClr val="bg1"/>
                          </a:solidFill>
                          <a:effectLst/>
                          <a:latin typeface="+mn-lt"/>
                        </a:rPr>
                        <a:t>Vấn đề</a:t>
                      </a:r>
                      <a:endParaRPr lang="vi-VN" sz="1600" b="1" i="0" u="none" strike="noStrike">
                        <a:solidFill>
                          <a:schemeClr val="bg1"/>
                        </a:solidFill>
                        <a:effectLst/>
                        <a:latin typeface="+mn-lt"/>
                      </a:endParaRPr>
                    </a:p>
                  </a:txBody>
                  <a:tcPr marL="8147" marR="8147" marT="8147" marB="0" anchor="ctr">
                    <a:solidFill>
                      <a:srgbClr val="0070C0"/>
                    </a:solidFill>
                  </a:tcPr>
                </a:tc>
                <a:tc>
                  <a:txBody>
                    <a:bodyPr/>
                    <a:lstStyle/>
                    <a:p>
                      <a:pPr algn="ctr" fontAlgn="ctr"/>
                      <a:r>
                        <a:rPr lang="en-US" sz="1600" b="1" u="none" strike="noStrike">
                          <a:solidFill>
                            <a:schemeClr val="bg1"/>
                          </a:solidFill>
                          <a:effectLst/>
                          <a:latin typeface="+mn-lt"/>
                        </a:rPr>
                        <a:t>Nội bộ/ </a:t>
                      </a:r>
                      <a:br>
                        <a:rPr lang="en-US" sz="1600" b="1" u="none" strike="noStrike">
                          <a:solidFill>
                            <a:schemeClr val="bg1"/>
                          </a:solidFill>
                          <a:effectLst/>
                          <a:latin typeface="+mn-lt"/>
                        </a:rPr>
                      </a:br>
                      <a:r>
                        <a:rPr lang="en-US" sz="1600" b="1" u="none" strike="noStrike">
                          <a:solidFill>
                            <a:schemeClr val="bg1"/>
                          </a:solidFill>
                          <a:effectLst/>
                          <a:latin typeface="+mn-lt"/>
                        </a:rPr>
                        <a:t>bên ngoài</a:t>
                      </a:r>
                      <a:endParaRPr lang="en-US" sz="1600" b="1" i="0" u="none" strike="noStrike">
                        <a:solidFill>
                          <a:schemeClr val="bg1"/>
                        </a:solidFill>
                        <a:effectLst/>
                        <a:latin typeface="+mn-lt"/>
                      </a:endParaRPr>
                    </a:p>
                  </a:txBody>
                  <a:tcPr marL="8147" marR="8147" marT="8147" marB="0" anchor="ctr">
                    <a:solidFill>
                      <a:srgbClr val="0070C0"/>
                    </a:solidFill>
                  </a:tcPr>
                </a:tc>
                <a:tc>
                  <a:txBody>
                    <a:bodyPr/>
                    <a:lstStyle/>
                    <a:p>
                      <a:pPr algn="ctr" fontAlgn="ctr"/>
                      <a:r>
                        <a:rPr lang="vi-VN" sz="1600" b="1" u="none" strike="noStrike">
                          <a:solidFill>
                            <a:schemeClr val="bg1"/>
                          </a:solidFill>
                          <a:effectLst/>
                          <a:latin typeface="+mn-lt"/>
                        </a:rPr>
                        <a:t>Nhu cầu và Mong đợi của Bên Quan tâm</a:t>
                      </a:r>
                      <a:endParaRPr lang="vi-VN" sz="1600" b="1" i="0" u="none" strike="noStrike">
                        <a:solidFill>
                          <a:schemeClr val="bg1"/>
                        </a:solidFill>
                        <a:effectLst/>
                        <a:latin typeface="+mn-lt"/>
                      </a:endParaRPr>
                    </a:p>
                  </a:txBody>
                  <a:tcPr marL="8147" marR="8147" marT="8147" marB="0" anchor="ctr">
                    <a:solidFill>
                      <a:srgbClr val="0070C0"/>
                    </a:solidFill>
                  </a:tcPr>
                </a:tc>
                <a:tc>
                  <a:txBody>
                    <a:bodyPr/>
                    <a:lstStyle/>
                    <a:p>
                      <a:pPr algn="ctr" fontAlgn="ctr"/>
                      <a:r>
                        <a:rPr lang="vi-VN" sz="1600" b="1" u="none" strike="noStrike">
                          <a:solidFill>
                            <a:schemeClr val="bg1"/>
                          </a:solidFill>
                          <a:effectLst/>
                          <a:latin typeface="+mn-lt"/>
                        </a:rPr>
                        <a:t>Bộ phận/ Chức năng</a:t>
                      </a:r>
                      <a:endParaRPr lang="vi-VN" sz="1600" b="1" i="0" u="none" strike="noStrike">
                        <a:solidFill>
                          <a:schemeClr val="bg1"/>
                        </a:solidFill>
                        <a:effectLst/>
                        <a:latin typeface="+mn-lt"/>
                      </a:endParaRPr>
                    </a:p>
                  </a:txBody>
                  <a:tcPr marL="8147" marR="8147" marT="8147" marB="0" anchor="ctr">
                    <a:solidFill>
                      <a:srgbClr val="0070C0"/>
                    </a:solidFill>
                  </a:tcPr>
                </a:tc>
                <a:extLst>
                  <a:ext uri="{0D108BD9-81ED-4DB2-BD59-A6C34878D82A}">
                    <a16:rowId xmlns:a16="http://schemas.microsoft.com/office/drawing/2014/main" xmlns="" val="10000"/>
                  </a:ext>
                </a:extLst>
              </a:tr>
              <a:tr h="1236467">
                <a:tc>
                  <a:txBody>
                    <a:bodyPr/>
                    <a:lstStyle/>
                    <a:p>
                      <a:pPr algn="ctr" fontAlgn="ctr"/>
                      <a:r>
                        <a:rPr lang="en-US" sz="1600" b="0" i="0" u="none" strike="noStrike" smtClean="0">
                          <a:solidFill>
                            <a:srgbClr val="000000"/>
                          </a:solidFill>
                          <a:effectLst/>
                          <a:latin typeface="+mn-lt"/>
                        </a:rPr>
                        <a:t>17</a:t>
                      </a:r>
                      <a:endParaRPr lang="en-US" sz="1600" b="0" i="0" u="none" strike="noStrike">
                        <a:solidFill>
                          <a:srgbClr val="000000"/>
                        </a:solidFill>
                        <a:effectLst/>
                        <a:latin typeface="+mn-lt"/>
                      </a:endParaRPr>
                    </a:p>
                  </a:txBody>
                  <a:tcPr marL="0" marR="0" marT="0" marB="0" anchor="ctr"/>
                </a:tc>
                <a:tc>
                  <a:txBody>
                    <a:bodyPr/>
                    <a:lstStyle/>
                    <a:p>
                      <a:pPr algn="l" fontAlgn="t"/>
                      <a:r>
                        <a:rPr lang="en-US" sz="1600" b="0" i="0" u="none" strike="noStrike">
                          <a:solidFill>
                            <a:srgbClr val="000000"/>
                          </a:solidFill>
                          <a:effectLst/>
                          <a:latin typeface="+mn-lt"/>
                        </a:rPr>
                        <a:t>Ban Giám Hiệu</a:t>
                      </a:r>
                    </a:p>
                  </a:txBody>
                  <a:tcPr marL="0" marR="0" marT="0" marB="0" anchor="ctr"/>
                </a:tc>
                <a:tc>
                  <a:txBody>
                    <a:bodyPr/>
                    <a:lstStyle/>
                    <a:p>
                      <a:pPr algn="l" fontAlgn="t"/>
                      <a:r>
                        <a:rPr lang="vi-VN" sz="1600" b="0" i="0" u="none" strike="noStrike">
                          <a:solidFill>
                            <a:srgbClr val="000000"/>
                          </a:solidFill>
                          <a:effectLst/>
                          <a:latin typeface="+mn-lt"/>
                        </a:rPr>
                        <a:t>Giải trình đối với hiệu lực của QMS</a:t>
                      </a:r>
                      <a:br>
                        <a:rPr lang="vi-VN" sz="1600" b="0" i="0" u="none" strike="noStrike">
                          <a:solidFill>
                            <a:srgbClr val="000000"/>
                          </a:solidFill>
                          <a:effectLst/>
                          <a:latin typeface="+mn-lt"/>
                        </a:rPr>
                      </a:br>
                      <a:endParaRPr lang="vi-VN" sz="1600" b="0" i="0" u="none" strike="noStrike">
                        <a:solidFill>
                          <a:srgbClr val="000000"/>
                        </a:solidFill>
                        <a:effectLst/>
                        <a:latin typeface="+mn-lt"/>
                      </a:endParaRPr>
                    </a:p>
                  </a:txBody>
                  <a:tcPr marL="0" marR="0" marT="0" marB="0" anchor="ctr"/>
                </a:tc>
                <a:tc>
                  <a:txBody>
                    <a:bodyPr/>
                    <a:lstStyle/>
                    <a:p>
                      <a:pPr algn="l" fontAlgn="t"/>
                      <a:r>
                        <a:rPr lang="en-US" sz="1600" b="0" i="0" u="none" strike="noStrike">
                          <a:solidFill>
                            <a:srgbClr val="000000"/>
                          </a:solidFill>
                          <a:effectLst/>
                          <a:latin typeface="+mn-lt"/>
                        </a:rPr>
                        <a:t>Bên trong</a:t>
                      </a:r>
                    </a:p>
                  </a:txBody>
                  <a:tcPr marL="0" marR="0" marT="0" marB="0" anchor="ctr"/>
                </a:tc>
                <a:tc>
                  <a:txBody>
                    <a:bodyPr/>
                    <a:lstStyle/>
                    <a:p>
                      <a:pPr algn="l" fontAlgn="t"/>
                      <a:r>
                        <a:rPr lang="en-US" sz="1600" b="0" i="0" u="none" strike="noStrike">
                          <a:solidFill>
                            <a:srgbClr val="000000"/>
                          </a:solidFill>
                          <a:effectLst/>
                          <a:latin typeface="+mn-lt"/>
                        </a:rPr>
                        <a:t>Nâng cao thành quả của QMS</a:t>
                      </a:r>
                      <a:br>
                        <a:rPr lang="en-US" sz="1600" b="0" i="0" u="none" strike="noStrike">
                          <a:solidFill>
                            <a:srgbClr val="000000"/>
                          </a:solidFill>
                          <a:effectLst/>
                          <a:latin typeface="+mn-lt"/>
                        </a:rPr>
                      </a:br>
                      <a:r>
                        <a:rPr lang="en-US" sz="1600" b="0" i="0" u="none" strike="noStrike">
                          <a:solidFill>
                            <a:srgbClr val="000000"/>
                          </a:solidFill>
                          <a:effectLst/>
                          <a:latin typeface="+mn-lt"/>
                        </a:rPr>
                        <a:t>Tuân thủ các nghĩa vụ</a:t>
                      </a:r>
                      <a:br>
                        <a:rPr lang="en-US" sz="1600" b="0" i="0" u="none" strike="noStrike">
                          <a:solidFill>
                            <a:srgbClr val="000000"/>
                          </a:solidFill>
                          <a:effectLst/>
                          <a:latin typeface="+mn-lt"/>
                        </a:rPr>
                      </a:br>
                      <a:r>
                        <a:rPr lang="en-US" sz="1600" b="0" i="0" u="none" strike="noStrike">
                          <a:solidFill>
                            <a:srgbClr val="000000"/>
                          </a:solidFill>
                          <a:effectLst/>
                          <a:latin typeface="+mn-lt"/>
                        </a:rPr>
                        <a:t>Duy trì và cải tiến QMS</a:t>
                      </a:r>
                    </a:p>
                  </a:txBody>
                  <a:tcPr marL="0" marR="0" marT="0" marB="0" anchor="ctr"/>
                </a:tc>
                <a:tc>
                  <a:txBody>
                    <a:bodyPr/>
                    <a:lstStyle/>
                    <a:p>
                      <a:pPr algn="ctr" fontAlgn="ctr"/>
                      <a:r>
                        <a:rPr lang="en-US" sz="1600" b="0" i="0" u="none" strike="noStrike">
                          <a:solidFill>
                            <a:srgbClr val="000000"/>
                          </a:solidFill>
                          <a:effectLst/>
                          <a:latin typeface="+mn-lt"/>
                        </a:rPr>
                        <a:t>QMR</a:t>
                      </a:r>
                      <a:br>
                        <a:rPr lang="en-US" sz="1600" b="0" i="0" u="none" strike="noStrike">
                          <a:solidFill>
                            <a:srgbClr val="000000"/>
                          </a:solidFill>
                          <a:effectLst/>
                          <a:latin typeface="+mn-lt"/>
                        </a:rPr>
                      </a:br>
                      <a:r>
                        <a:rPr lang="en-US" sz="1600" b="0" i="0" u="none" strike="noStrike">
                          <a:solidFill>
                            <a:srgbClr val="000000"/>
                          </a:solidFill>
                          <a:effectLst/>
                          <a:latin typeface="+mn-lt"/>
                        </a:rPr>
                        <a:t>Chủ Quá Trình</a:t>
                      </a:r>
                    </a:p>
                  </a:txBody>
                  <a:tcPr marL="0" marR="0" marT="0" marB="0" anchor="ctr"/>
                </a:tc>
                <a:extLst>
                  <a:ext uri="{0D108BD9-81ED-4DB2-BD59-A6C34878D82A}">
                    <a16:rowId xmlns:a16="http://schemas.microsoft.com/office/drawing/2014/main" xmlns="" val="10001"/>
                  </a:ext>
                </a:extLst>
              </a:tr>
              <a:tr h="1441022">
                <a:tc>
                  <a:txBody>
                    <a:bodyPr/>
                    <a:lstStyle/>
                    <a:p>
                      <a:pPr algn="ctr" fontAlgn="ctr"/>
                      <a:r>
                        <a:rPr lang="en-US" sz="1600" b="0" i="0" u="none" strike="noStrike">
                          <a:solidFill>
                            <a:srgbClr val="000000"/>
                          </a:solidFill>
                          <a:effectLst/>
                          <a:latin typeface="+mn-lt"/>
                        </a:rPr>
                        <a:t>18</a:t>
                      </a:r>
                    </a:p>
                  </a:txBody>
                  <a:tcPr marL="0" marR="0" marT="0" marB="0" anchor="ctr">
                    <a:solidFill>
                      <a:schemeClr val="accent2">
                        <a:lumMod val="20000"/>
                        <a:lumOff val="80000"/>
                      </a:schemeClr>
                    </a:solidFill>
                  </a:tcPr>
                </a:tc>
                <a:tc>
                  <a:txBody>
                    <a:bodyPr/>
                    <a:lstStyle/>
                    <a:p>
                      <a:pPr algn="l" fontAlgn="t"/>
                      <a:r>
                        <a:rPr lang="en-US" sz="1600" b="0" i="0" u="none" strike="noStrike">
                          <a:solidFill>
                            <a:srgbClr val="000000"/>
                          </a:solidFill>
                          <a:effectLst/>
                          <a:latin typeface="+mn-lt"/>
                        </a:rPr>
                        <a:t>Ban Giám Hiệu</a:t>
                      </a:r>
                    </a:p>
                  </a:txBody>
                  <a:tcPr marL="0" marR="0" marT="0" marB="0" anchor="ctr">
                    <a:solidFill>
                      <a:schemeClr val="accent2">
                        <a:lumMod val="20000"/>
                        <a:lumOff val="80000"/>
                      </a:schemeClr>
                    </a:solidFill>
                  </a:tcPr>
                </a:tc>
                <a:tc>
                  <a:txBody>
                    <a:bodyPr/>
                    <a:lstStyle/>
                    <a:p>
                      <a:pPr algn="l" fontAlgn="t"/>
                      <a:r>
                        <a:rPr lang="vi-VN" sz="1600" b="0" i="0" u="none" strike="noStrike">
                          <a:solidFill>
                            <a:srgbClr val="000000"/>
                          </a:solidFill>
                          <a:effectLst/>
                          <a:latin typeface="+mn-lt"/>
                        </a:rPr>
                        <a:t>Uy tín của Trường về sinh viên tốt nghiệp có việc làm.</a:t>
                      </a:r>
                    </a:p>
                  </a:txBody>
                  <a:tcPr marL="0" marR="0" marT="0" marB="0" anchor="ctr">
                    <a:solidFill>
                      <a:schemeClr val="accent2">
                        <a:lumMod val="20000"/>
                        <a:lumOff val="80000"/>
                      </a:schemeClr>
                    </a:solidFill>
                  </a:tcPr>
                </a:tc>
                <a:tc>
                  <a:txBody>
                    <a:bodyPr/>
                    <a:lstStyle/>
                    <a:p>
                      <a:pPr algn="l" fontAlgn="b"/>
                      <a:r>
                        <a:rPr lang="en-US" sz="1600" b="0" i="0" u="none" strike="noStrike">
                          <a:solidFill>
                            <a:srgbClr val="000000"/>
                          </a:solidFill>
                          <a:effectLst/>
                          <a:latin typeface="+mn-lt"/>
                        </a:rPr>
                        <a:t>Bên ngoài</a:t>
                      </a:r>
                    </a:p>
                  </a:txBody>
                  <a:tcPr marL="0" marR="0" marT="0" marB="0" anchor="ctr">
                    <a:solidFill>
                      <a:schemeClr val="accent2">
                        <a:lumMod val="20000"/>
                        <a:lumOff val="80000"/>
                      </a:schemeClr>
                    </a:solidFill>
                  </a:tcPr>
                </a:tc>
                <a:tc>
                  <a:txBody>
                    <a:bodyPr/>
                    <a:lstStyle/>
                    <a:p>
                      <a:pPr algn="l" fontAlgn="b"/>
                      <a:r>
                        <a:rPr lang="en-US" sz="1600" b="0" i="0" u="none" strike="noStrike">
                          <a:solidFill>
                            <a:srgbClr val="000000"/>
                          </a:solidFill>
                          <a:effectLst/>
                          <a:latin typeface="+mn-lt"/>
                        </a:rPr>
                        <a:t>Nâng cao thành quả của QMS</a:t>
                      </a:r>
                    </a:p>
                  </a:txBody>
                  <a:tcPr marL="0" marR="0" marT="0" marB="0" anchor="ctr">
                    <a:solidFill>
                      <a:schemeClr val="accent2">
                        <a:lumMod val="20000"/>
                        <a:lumOff val="80000"/>
                      </a:schemeClr>
                    </a:solidFill>
                  </a:tcPr>
                </a:tc>
                <a:tc>
                  <a:txBody>
                    <a:bodyPr/>
                    <a:lstStyle/>
                    <a:p>
                      <a:pPr algn="ctr" fontAlgn="b"/>
                      <a:r>
                        <a:rPr lang="en-US" sz="1600" b="0" i="0" u="none" strike="noStrike">
                          <a:solidFill>
                            <a:srgbClr val="000000"/>
                          </a:solidFill>
                          <a:effectLst/>
                          <a:latin typeface="+mn-lt"/>
                        </a:rPr>
                        <a:t>Khoa ME, EEE, AUTO, IT</a:t>
                      </a:r>
                      <a:br>
                        <a:rPr lang="en-US" sz="1600" b="0" i="0" u="none" strike="noStrike">
                          <a:solidFill>
                            <a:srgbClr val="000000"/>
                          </a:solidFill>
                          <a:effectLst/>
                          <a:latin typeface="+mn-lt"/>
                        </a:rPr>
                      </a:br>
                      <a:r>
                        <a:rPr lang="en-US" sz="1600" b="0" i="0" u="none" strike="noStrike">
                          <a:solidFill>
                            <a:srgbClr val="000000"/>
                          </a:solidFill>
                          <a:effectLst/>
                          <a:latin typeface="+mn-lt"/>
                        </a:rPr>
                        <a:t>ADM</a:t>
                      </a:r>
                    </a:p>
                  </a:txBody>
                  <a:tcPr marL="0" marR="0" marT="0" marB="0" anchor="ctr">
                    <a:solidFill>
                      <a:schemeClr val="accent2">
                        <a:lumMod val="20000"/>
                        <a:lumOff val="80000"/>
                      </a:schemeClr>
                    </a:solidFill>
                  </a:tcPr>
                </a:tc>
                <a:extLst>
                  <a:ext uri="{0D108BD9-81ED-4DB2-BD59-A6C34878D82A}">
                    <a16:rowId xmlns:a16="http://schemas.microsoft.com/office/drawing/2014/main" xmlns="" val="10002"/>
                  </a:ext>
                </a:extLst>
              </a:tr>
            </a:tbl>
          </a:graphicData>
        </a:graphic>
      </p:graphicFrame>
      <p:grpSp>
        <p:nvGrpSpPr>
          <p:cNvPr id="4" name="Group 3"/>
          <p:cNvGrpSpPr/>
          <p:nvPr/>
        </p:nvGrpSpPr>
        <p:grpSpPr>
          <a:xfrm>
            <a:off x="8006527" y="292006"/>
            <a:ext cx="941397" cy="927194"/>
            <a:chOff x="7308850" y="188913"/>
            <a:chExt cx="1665288" cy="1512887"/>
          </a:xfrm>
        </p:grpSpPr>
        <p:grpSp>
          <p:nvGrpSpPr>
            <p:cNvPr id="5" name="Group 39"/>
            <p:cNvGrpSpPr>
              <a:grpSpLocks/>
            </p:cNvGrpSpPr>
            <p:nvPr/>
          </p:nvGrpSpPr>
          <p:grpSpPr bwMode="auto">
            <a:xfrm>
              <a:off x="7308850" y="188913"/>
              <a:ext cx="1665288" cy="1512887"/>
              <a:chOff x="4604" y="119"/>
              <a:chExt cx="1049" cy="953"/>
            </a:xfrm>
          </p:grpSpPr>
          <p:sp>
            <p:nvSpPr>
              <p:cNvPr id="8"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0"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spTree>
    <p:extLst>
      <p:ext uri="{BB962C8B-B14F-4D97-AF65-F5344CB8AC3E}">
        <p14:creationId xmlns:p14="http://schemas.microsoft.com/office/powerpoint/2010/main" val="603236105"/>
      </p:ext>
    </p:extLst>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CHÍNH SÁCH CHẤT LƯỢNG</a:t>
            </a:r>
          </a:p>
        </p:txBody>
      </p:sp>
      <p:sp>
        <p:nvSpPr>
          <p:cNvPr id="3" name="Content Placeholder 2"/>
          <p:cNvSpPr>
            <a:spLocks noGrp="1"/>
          </p:cNvSpPr>
          <p:nvPr>
            <p:ph idx="1"/>
          </p:nvPr>
        </p:nvSpPr>
        <p:spPr>
          <a:xfrm>
            <a:off x="152401" y="1188607"/>
            <a:ext cx="8852510" cy="1250564"/>
          </a:xfrm>
        </p:spPr>
        <p:style>
          <a:lnRef idx="3">
            <a:schemeClr val="lt1"/>
          </a:lnRef>
          <a:fillRef idx="1">
            <a:schemeClr val="accent2"/>
          </a:fillRef>
          <a:effectRef idx="1">
            <a:schemeClr val="accent2"/>
          </a:effectRef>
          <a:fontRef idx="minor">
            <a:schemeClr val="lt1"/>
          </a:fontRef>
        </p:style>
        <p:txBody>
          <a:bodyPr/>
          <a:lstStyle/>
          <a:p>
            <a:pPr marL="0" indent="0" algn="ctr">
              <a:buNone/>
            </a:pPr>
            <a:r>
              <a:rPr lang="en-US" sz="2400">
                <a:solidFill>
                  <a:schemeClr val="bg1"/>
                </a:solidFill>
              </a:rPr>
              <a:t>TRƯỜNG CĐ LÝ TỰ TRỌNG THÀNH PHỐ HỒ CHÍ MINH CAM KẾT ĐẠT CHẤT LƯỢNG CAO, GIỮ VỮNG NIỀM TIN VÀ SỰ AN TÂM CỦA NGƯỜI HỌC</a:t>
            </a:r>
          </a:p>
        </p:txBody>
      </p:sp>
      <p:grpSp>
        <p:nvGrpSpPr>
          <p:cNvPr id="4" name="Group 3"/>
          <p:cNvGrpSpPr/>
          <p:nvPr/>
        </p:nvGrpSpPr>
        <p:grpSpPr>
          <a:xfrm>
            <a:off x="7724062" y="152400"/>
            <a:ext cx="1280849" cy="1117087"/>
            <a:chOff x="7308850" y="188913"/>
            <a:chExt cx="1665288" cy="1512887"/>
          </a:xfrm>
        </p:grpSpPr>
        <p:grpSp>
          <p:nvGrpSpPr>
            <p:cNvPr id="5" name="Group 39"/>
            <p:cNvGrpSpPr>
              <a:grpSpLocks/>
            </p:cNvGrpSpPr>
            <p:nvPr/>
          </p:nvGrpSpPr>
          <p:grpSpPr bwMode="auto">
            <a:xfrm>
              <a:off x="7308850" y="188913"/>
              <a:ext cx="1665288" cy="1512887"/>
              <a:chOff x="4604" y="119"/>
              <a:chExt cx="1049" cy="953"/>
            </a:xfrm>
          </p:grpSpPr>
          <p:sp>
            <p:nvSpPr>
              <p:cNvPr id="7" name="Oval 40"/>
              <p:cNvSpPr>
                <a:spLocks noChangeArrowheads="1"/>
              </p:cNvSpPr>
              <p:nvPr userDrawn="1"/>
            </p:nvSpPr>
            <p:spPr bwMode="gray">
              <a:xfrm>
                <a:off x="4921" y="845"/>
                <a:ext cx="732" cy="227"/>
              </a:xfrm>
              <a:prstGeom prst="ellipse">
                <a:avLst/>
              </a:prstGeom>
              <a:gradFill rotWithShape="1">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Oval 41"/>
              <p:cNvSpPr>
                <a:spLocks noChangeArrowheads="1"/>
              </p:cNvSpPr>
              <p:nvPr userDrawn="1"/>
            </p:nvSpPr>
            <p:spPr bwMode="gray">
              <a:xfrm>
                <a:off x="4604" y="119"/>
                <a:ext cx="932" cy="911"/>
              </a:xfrm>
              <a:prstGeom prst="ellipse">
                <a:avLst/>
              </a:prstGeom>
              <a:solidFill>
                <a:schemeClr val="bg1"/>
              </a:solidFill>
              <a:ln>
                <a:noFill/>
              </a:ln>
              <a:effectLst>
                <a:outerShdw dist="63500" dir="2212194" algn="ctr" rotWithShape="0">
                  <a:schemeClr val="tx1"/>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9" name="Freeform 42" descr="4"/>
              <p:cNvSpPr>
                <a:spLocks/>
              </p:cNvSpPr>
              <p:nvPr userDrawn="1"/>
            </p:nvSpPr>
            <p:spPr bwMode="gray">
              <a:xfrm>
                <a:off x="5077" y="281"/>
                <a:ext cx="426" cy="588"/>
              </a:xfrm>
              <a:custGeom>
                <a:avLst/>
                <a:gdLst>
                  <a:gd name="T0" fmla="*/ 951 w 1348"/>
                  <a:gd name="T1" fmla="*/ 1963 h 1963"/>
                  <a:gd name="T2" fmla="*/ 1338 w 1348"/>
                  <a:gd name="T3" fmla="*/ 977 h 1963"/>
                  <a:gd name="T4" fmla="*/ 905 w 1348"/>
                  <a:gd name="T5" fmla="*/ 0 h 1963"/>
                  <a:gd name="T6" fmla="*/ 0 w 1348"/>
                  <a:gd name="T7" fmla="*/ 987 h 1963"/>
                  <a:gd name="T8" fmla="*/ 951 w 1348"/>
                  <a:gd name="T9" fmla="*/ 1963 h 1963"/>
                </a:gdLst>
                <a:ahLst/>
                <a:cxnLst>
                  <a:cxn ang="0">
                    <a:pos x="T0" y="T1"/>
                  </a:cxn>
                  <a:cxn ang="0">
                    <a:pos x="T2" y="T3"/>
                  </a:cxn>
                  <a:cxn ang="0">
                    <a:pos x="T4" y="T5"/>
                  </a:cxn>
                  <a:cxn ang="0">
                    <a:pos x="T6" y="T7"/>
                  </a:cxn>
                  <a:cxn ang="0">
                    <a:pos x="T8" y="T9"/>
                  </a:cxn>
                </a:cxnLst>
                <a:rect l="0" t="0" r="r" b="b"/>
                <a:pathLst>
                  <a:path w="1348" h="1963">
                    <a:moveTo>
                      <a:pt x="951" y="1963"/>
                    </a:moveTo>
                    <a:cubicBezTo>
                      <a:pt x="1244" y="1689"/>
                      <a:pt x="1348" y="1323"/>
                      <a:pt x="1338" y="977"/>
                    </a:cubicBezTo>
                    <a:cubicBezTo>
                      <a:pt x="1329" y="629"/>
                      <a:pt x="1132" y="226"/>
                      <a:pt x="905" y="0"/>
                    </a:cubicBezTo>
                    <a:lnTo>
                      <a:pt x="0" y="987"/>
                    </a:lnTo>
                    <a:lnTo>
                      <a:pt x="951" y="1963"/>
                    </a:lnTo>
                    <a:close/>
                  </a:path>
                </a:pathLst>
              </a:custGeom>
              <a:blipFill dpi="0" rotWithShape="1">
                <a:blip r:embed="rId2"/>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Freeform 43" descr="1"/>
              <p:cNvSpPr>
                <a:spLocks/>
              </p:cNvSpPr>
              <p:nvPr userDrawn="1"/>
            </p:nvSpPr>
            <p:spPr bwMode="gray">
              <a:xfrm>
                <a:off x="4779" y="144"/>
                <a:ext cx="572" cy="416"/>
              </a:xfrm>
              <a:custGeom>
                <a:avLst/>
                <a:gdLst>
                  <a:gd name="T0" fmla="*/ 905 w 1810"/>
                  <a:gd name="T1" fmla="*/ 1388 h 1388"/>
                  <a:gd name="T2" fmla="*/ 1810 w 1810"/>
                  <a:gd name="T3" fmla="*/ 408 h 1388"/>
                  <a:gd name="T4" fmla="*/ 874 w 1810"/>
                  <a:gd name="T5" fmla="*/ 40 h 1388"/>
                  <a:gd name="T6" fmla="*/ 0 w 1810"/>
                  <a:gd name="T7" fmla="*/ 409 h 1388"/>
                  <a:gd name="T8" fmla="*/ 905 w 1810"/>
                  <a:gd name="T9" fmla="*/ 1388 h 1388"/>
                </a:gdLst>
                <a:ahLst/>
                <a:cxnLst>
                  <a:cxn ang="0">
                    <a:pos x="T0" y="T1"/>
                  </a:cxn>
                  <a:cxn ang="0">
                    <a:pos x="T2" y="T3"/>
                  </a:cxn>
                  <a:cxn ang="0">
                    <a:pos x="T4" y="T5"/>
                  </a:cxn>
                  <a:cxn ang="0">
                    <a:pos x="T6" y="T7"/>
                  </a:cxn>
                  <a:cxn ang="0">
                    <a:pos x="T8" y="T9"/>
                  </a:cxn>
                </a:cxnLst>
                <a:rect l="0" t="0" r="r" b="b"/>
                <a:pathLst>
                  <a:path w="1810" h="1388">
                    <a:moveTo>
                      <a:pt x="905" y="1388"/>
                    </a:moveTo>
                    <a:lnTo>
                      <a:pt x="1810" y="408"/>
                    </a:lnTo>
                    <a:cubicBezTo>
                      <a:pt x="1612" y="189"/>
                      <a:pt x="1272" y="0"/>
                      <a:pt x="874" y="40"/>
                    </a:cubicBezTo>
                    <a:cubicBezTo>
                      <a:pt x="541" y="52"/>
                      <a:pt x="252" y="162"/>
                      <a:pt x="0" y="409"/>
                    </a:cubicBezTo>
                    <a:lnTo>
                      <a:pt x="905" y="1388"/>
                    </a:lnTo>
                    <a:close/>
                  </a:path>
                </a:pathLst>
              </a:custGeom>
              <a:blipFill dpi="0" rotWithShape="1">
                <a:blip r:embed="rId3"/>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Freeform 44" descr="2"/>
              <p:cNvSpPr>
                <a:spLocks/>
              </p:cNvSpPr>
              <p:nvPr userDrawn="1"/>
            </p:nvSpPr>
            <p:spPr bwMode="gray">
              <a:xfrm>
                <a:off x="4629" y="286"/>
                <a:ext cx="419" cy="572"/>
              </a:xfrm>
              <a:custGeom>
                <a:avLst/>
                <a:gdLst>
                  <a:gd name="T0" fmla="*/ 1325 w 1325"/>
                  <a:gd name="T1" fmla="*/ 960 h 1910"/>
                  <a:gd name="T2" fmla="*/ 414 w 1325"/>
                  <a:gd name="T3" fmla="*/ 0 h 1910"/>
                  <a:gd name="T4" fmla="*/ 27 w 1325"/>
                  <a:gd name="T5" fmla="*/ 1014 h 1910"/>
                  <a:gd name="T6" fmla="*/ 402 w 1325"/>
                  <a:gd name="T7" fmla="*/ 1910 h 1910"/>
                  <a:gd name="T8" fmla="*/ 1325 w 1325"/>
                  <a:gd name="T9" fmla="*/ 960 h 1910"/>
                </a:gdLst>
                <a:ahLst/>
                <a:cxnLst>
                  <a:cxn ang="0">
                    <a:pos x="T0" y="T1"/>
                  </a:cxn>
                  <a:cxn ang="0">
                    <a:pos x="T2" y="T3"/>
                  </a:cxn>
                  <a:cxn ang="0">
                    <a:pos x="T4" y="T5"/>
                  </a:cxn>
                  <a:cxn ang="0">
                    <a:pos x="T6" y="T7"/>
                  </a:cxn>
                  <a:cxn ang="0">
                    <a:pos x="T8" y="T9"/>
                  </a:cxn>
                </a:cxnLst>
                <a:rect l="0" t="0" r="r" b="b"/>
                <a:pathLst>
                  <a:path w="1325" h="1910">
                    <a:moveTo>
                      <a:pt x="1325" y="960"/>
                    </a:moveTo>
                    <a:lnTo>
                      <a:pt x="414" y="0"/>
                    </a:lnTo>
                    <a:cubicBezTo>
                      <a:pt x="238" y="162"/>
                      <a:pt x="0" y="570"/>
                      <a:pt x="27" y="1014"/>
                    </a:cubicBezTo>
                    <a:cubicBezTo>
                      <a:pt x="53" y="1458"/>
                      <a:pt x="233" y="1748"/>
                      <a:pt x="402" y="1910"/>
                    </a:cubicBezTo>
                    <a:lnTo>
                      <a:pt x="1325" y="960"/>
                    </a:lnTo>
                    <a:close/>
                  </a:path>
                </a:pathLst>
              </a:custGeom>
              <a:blipFill dpi="0" rotWithShape="1">
                <a:blip r:embed="rId4"/>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45" descr="55282"/>
              <p:cNvSpPr>
                <a:spLocks/>
              </p:cNvSpPr>
              <p:nvPr userDrawn="1"/>
            </p:nvSpPr>
            <p:spPr bwMode="gray">
              <a:xfrm>
                <a:off x="4770" y="585"/>
                <a:ext cx="590" cy="418"/>
              </a:xfrm>
              <a:custGeom>
                <a:avLst/>
                <a:gdLst>
                  <a:gd name="T0" fmla="*/ 927 w 1866"/>
                  <a:gd name="T1" fmla="*/ 0 h 1398"/>
                  <a:gd name="T2" fmla="*/ 0 w 1866"/>
                  <a:gd name="T3" fmla="*/ 975 h 1398"/>
                  <a:gd name="T4" fmla="*/ 996 w 1866"/>
                  <a:gd name="T5" fmla="*/ 1387 h 1398"/>
                  <a:gd name="T6" fmla="*/ 1866 w 1866"/>
                  <a:gd name="T7" fmla="*/ 996 h 1398"/>
                  <a:gd name="T8" fmla="*/ 927 w 1866"/>
                  <a:gd name="T9" fmla="*/ 0 h 1398"/>
                </a:gdLst>
                <a:ahLst/>
                <a:cxnLst>
                  <a:cxn ang="0">
                    <a:pos x="T0" y="T1"/>
                  </a:cxn>
                  <a:cxn ang="0">
                    <a:pos x="T2" y="T3"/>
                  </a:cxn>
                  <a:cxn ang="0">
                    <a:pos x="T4" y="T5"/>
                  </a:cxn>
                  <a:cxn ang="0">
                    <a:pos x="T6" y="T7"/>
                  </a:cxn>
                  <a:cxn ang="0">
                    <a:pos x="T8" y="T9"/>
                  </a:cxn>
                </a:cxnLst>
                <a:rect l="0" t="0" r="r" b="b"/>
                <a:pathLst>
                  <a:path w="1866" h="1398">
                    <a:moveTo>
                      <a:pt x="927" y="0"/>
                    </a:moveTo>
                    <a:lnTo>
                      <a:pt x="0" y="975"/>
                    </a:lnTo>
                    <a:cubicBezTo>
                      <a:pt x="203" y="1204"/>
                      <a:pt x="607" y="1398"/>
                      <a:pt x="996" y="1387"/>
                    </a:cubicBezTo>
                    <a:cubicBezTo>
                      <a:pt x="1385" y="1375"/>
                      <a:pt x="1707" y="1159"/>
                      <a:pt x="1866" y="996"/>
                    </a:cubicBezTo>
                    <a:lnTo>
                      <a:pt x="92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76200" cmpd="sng">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Oval 46"/>
              <p:cNvSpPr>
                <a:spLocks noChangeArrowheads="1"/>
              </p:cNvSpPr>
              <p:nvPr userDrawn="1"/>
            </p:nvSpPr>
            <p:spPr bwMode="gray">
              <a:xfrm>
                <a:off x="4914" y="438"/>
                <a:ext cx="329" cy="313"/>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750186" y="774966"/>
              <a:ext cx="637594" cy="337603"/>
            </a:xfrm>
            <a:prstGeom prst="rect">
              <a:avLst/>
            </a:prstGeom>
          </p:spPr>
        </p:pic>
      </p:grpSp>
      <p:grpSp>
        <p:nvGrpSpPr>
          <p:cNvPr id="17" name="Group 16"/>
          <p:cNvGrpSpPr/>
          <p:nvPr/>
        </p:nvGrpSpPr>
        <p:grpSpPr>
          <a:xfrm>
            <a:off x="152401" y="2516145"/>
            <a:ext cx="8852509" cy="4418055"/>
            <a:chOff x="152401" y="2439171"/>
            <a:chExt cx="8852509" cy="4418055"/>
          </a:xfrm>
        </p:grpSpPr>
        <p:sp>
          <p:nvSpPr>
            <p:cNvPr id="18" name="Freeform 17"/>
            <p:cNvSpPr/>
            <p:nvPr/>
          </p:nvSpPr>
          <p:spPr>
            <a:xfrm>
              <a:off x="152401" y="2439171"/>
              <a:ext cx="850470" cy="1214959"/>
            </a:xfrm>
            <a:custGeom>
              <a:avLst/>
              <a:gdLst>
                <a:gd name="connsiteX0" fmla="*/ 0 w 1214958"/>
                <a:gd name="connsiteY0" fmla="*/ 0 h 850470"/>
                <a:gd name="connsiteX1" fmla="*/ 789723 w 1214958"/>
                <a:gd name="connsiteY1" fmla="*/ 0 h 850470"/>
                <a:gd name="connsiteX2" fmla="*/ 1214958 w 1214958"/>
                <a:gd name="connsiteY2" fmla="*/ 425235 h 850470"/>
                <a:gd name="connsiteX3" fmla="*/ 789723 w 1214958"/>
                <a:gd name="connsiteY3" fmla="*/ 850470 h 850470"/>
                <a:gd name="connsiteX4" fmla="*/ 0 w 1214958"/>
                <a:gd name="connsiteY4" fmla="*/ 850470 h 850470"/>
                <a:gd name="connsiteX5" fmla="*/ 425235 w 1214958"/>
                <a:gd name="connsiteY5" fmla="*/ 425235 h 850470"/>
                <a:gd name="connsiteX6" fmla="*/ 0 w 1214958"/>
                <a:gd name="connsiteY6" fmla="*/ 0 h 8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958" h="850470">
                  <a:moveTo>
                    <a:pt x="1214957" y="0"/>
                  </a:moveTo>
                  <a:lnTo>
                    <a:pt x="1214957" y="552806"/>
                  </a:lnTo>
                  <a:lnTo>
                    <a:pt x="607479" y="850470"/>
                  </a:lnTo>
                  <a:lnTo>
                    <a:pt x="1" y="552806"/>
                  </a:lnTo>
                  <a:lnTo>
                    <a:pt x="1" y="0"/>
                  </a:lnTo>
                  <a:lnTo>
                    <a:pt x="607479" y="297664"/>
                  </a:lnTo>
                  <a:lnTo>
                    <a:pt x="1214957" y="0"/>
                  </a:lnTo>
                  <a:close/>
                </a:path>
              </a:pathLst>
            </a:custGeom>
          </p:spPr>
          <p:style>
            <a:lnRef idx="1">
              <a:schemeClr val="accent6">
                <a:alpha val="90000"/>
                <a:hueOff val="0"/>
                <a:satOff val="0"/>
                <a:lumOff val="0"/>
                <a:alphaOff val="0"/>
              </a:schemeClr>
            </a:lnRef>
            <a:fillRef idx="3">
              <a:schemeClr val="accent6">
                <a:alpha val="90000"/>
                <a:hueOff val="0"/>
                <a:satOff val="0"/>
                <a:lumOff val="0"/>
                <a:alphaOff val="0"/>
              </a:schemeClr>
            </a:fillRef>
            <a:effectRef idx="3">
              <a:schemeClr val="accent6">
                <a:alpha val="90000"/>
                <a:hueOff val="0"/>
                <a:satOff val="0"/>
                <a:lumOff val="0"/>
                <a:alphaOff val="0"/>
              </a:schemeClr>
            </a:effectRef>
            <a:fontRef idx="minor">
              <a:schemeClr val="lt1"/>
            </a:fontRef>
          </p:style>
          <p:txBody>
            <a:bodyPr spcFirstLastPara="0" vert="horz" wrap="square" lIns="15240" tIns="440476" rIns="15240" bIns="440475" numCol="1" spcCol="1270" anchor="ctr" anchorCtr="0">
              <a:noAutofit/>
            </a:bodyPr>
            <a:lstStyle/>
            <a:p>
              <a:pPr lvl="0" algn="ctr" defTabSz="1066800">
                <a:lnSpc>
                  <a:spcPct val="90000"/>
                </a:lnSpc>
                <a:spcBef>
                  <a:spcPct val="0"/>
                </a:spcBef>
                <a:spcAft>
                  <a:spcPct val="35000"/>
                </a:spcAft>
              </a:pPr>
              <a:r>
                <a:rPr lang="en-US" sz="2400" b="1" kern="1200">
                  <a:effectLst>
                    <a:outerShdw blurRad="38100" dist="38100" dir="2700000" algn="tl">
                      <a:srgbClr val="000000">
                        <a:alpha val="43137"/>
                      </a:srgbClr>
                    </a:outerShdw>
                  </a:effectLst>
                </a:rPr>
                <a:t>01</a:t>
              </a:r>
            </a:p>
          </p:txBody>
        </p:sp>
        <p:sp>
          <p:nvSpPr>
            <p:cNvPr id="19" name="Freeform 18"/>
            <p:cNvSpPr/>
            <p:nvPr/>
          </p:nvSpPr>
          <p:spPr>
            <a:xfrm>
              <a:off x="1002870" y="2439174"/>
              <a:ext cx="8002040" cy="789722"/>
            </a:xfrm>
            <a:custGeom>
              <a:avLst/>
              <a:gdLst>
                <a:gd name="connsiteX0" fmla="*/ 131623 w 789722"/>
                <a:gd name="connsiteY0" fmla="*/ 0 h 8002040"/>
                <a:gd name="connsiteX1" fmla="*/ 658099 w 789722"/>
                <a:gd name="connsiteY1" fmla="*/ 0 h 8002040"/>
                <a:gd name="connsiteX2" fmla="*/ 789722 w 789722"/>
                <a:gd name="connsiteY2" fmla="*/ 131623 h 8002040"/>
                <a:gd name="connsiteX3" fmla="*/ 789722 w 789722"/>
                <a:gd name="connsiteY3" fmla="*/ 8002040 h 8002040"/>
                <a:gd name="connsiteX4" fmla="*/ 789722 w 789722"/>
                <a:gd name="connsiteY4" fmla="*/ 8002040 h 8002040"/>
                <a:gd name="connsiteX5" fmla="*/ 0 w 789722"/>
                <a:gd name="connsiteY5" fmla="*/ 8002040 h 8002040"/>
                <a:gd name="connsiteX6" fmla="*/ 0 w 789722"/>
                <a:gd name="connsiteY6" fmla="*/ 8002040 h 8002040"/>
                <a:gd name="connsiteX7" fmla="*/ 0 w 789722"/>
                <a:gd name="connsiteY7" fmla="*/ 131623 h 8002040"/>
                <a:gd name="connsiteX8" fmla="*/ 131623 w 789722"/>
                <a:gd name="connsiteY8" fmla="*/ 0 h 800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722" h="8002040">
                  <a:moveTo>
                    <a:pt x="789722" y="1333700"/>
                  </a:moveTo>
                  <a:lnTo>
                    <a:pt x="789722" y="6668340"/>
                  </a:lnTo>
                  <a:cubicBezTo>
                    <a:pt x="789722" y="7404918"/>
                    <a:pt x="783906" y="8002040"/>
                    <a:pt x="776732" y="8002040"/>
                  </a:cubicBezTo>
                  <a:lnTo>
                    <a:pt x="0" y="8002040"/>
                  </a:lnTo>
                  <a:lnTo>
                    <a:pt x="0" y="8002040"/>
                  </a:lnTo>
                  <a:lnTo>
                    <a:pt x="0" y="0"/>
                  </a:lnTo>
                  <a:lnTo>
                    <a:pt x="0" y="0"/>
                  </a:lnTo>
                  <a:lnTo>
                    <a:pt x="776732" y="0"/>
                  </a:lnTo>
                  <a:cubicBezTo>
                    <a:pt x="783906" y="0"/>
                    <a:pt x="789722" y="597122"/>
                    <a:pt x="789722" y="1333700"/>
                  </a:cubicBezTo>
                  <a:close/>
                </a:path>
              </a:pathLst>
            </a:custGeom>
          </p:spPr>
          <p:style>
            <a:lnRef idx="1">
              <a:schemeClr val="accent6">
                <a:alpha val="90000"/>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81" tIns="48075" rIns="48075" bIns="48077" numCol="1" spcCol="1270" anchor="ctr" anchorCtr="0">
              <a:noAutofit/>
            </a:bodyPr>
            <a:lstStyle/>
            <a:p>
              <a:pPr marL="0" lvl="1" algn="just" defTabSz="666750">
                <a:lnSpc>
                  <a:spcPct val="90000"/>
                </a:lnSpc>
                <a:spcBef>
                  <a:spcPct val="0"/>
                </a:spcBef>
                <a:spcAft>
                  <a:spcPct val="15000"/>
                </a:spcAft>
              </a:pPr>
              <a:r>
                <a:rPr lang="en-US" kern="1200"/>
                <a:t>Toàn thể cán bộ, giảng viên, nhân viên làm việc hết mình để </a:t>
              </a:r>
              <a:r>
                <a:rPr lang="en-US" kern="1200" smtClean="0"/>
                <a:t>nâng </a:t>
              </a:r>
              <a:r>
                <a:rPr lang="en-US" kern="1200"/>
                <a:t>cao mức độ hài lòng của người học trên cơ sở tuân thủ pháp luật và những quy định chung.</a:t>
              </a:r>
            </a:p>
          </p:txBody>
        </p:sp>
        <p:sp>
          <p:nvSpPr>
            <p:cNvPr id="20" name="Freeform 19"/>
            <p:cNvSpPr/>
            <p:nvPr/>
          </p:nvSpPr>
          <p:spPr>
            <a:xfrm>
              <a:off x="152401" y="3506871"/>
              <a:ext cx="850470" cy="1214958"/>
            </a:xfrm>
            <a:custGeom>
              <a:avLst/>
              <a:gdLst>
                <a:gd name="connsiteX0" fmla="*/ 0 w 1214958"/>
                <a:gd name="connsiteY0" fmla="*/ 0 h 850470"/>
                <a:gd name="connsiteX1" fmla="*/ 789723 w 1214958"/>
                <a:gd name="connsiteY1" fmla="*/ 0 h 850470"/>
                <a:gd name="connsiteX2" fmla="*/ 1214958 w 1214958"/>
                <a:gd name="connsiteY2" fmla="*/ 425235 h 850470"/>
                <a:gd name="connsiteX3" fmla="*/ 789723 w 1214958"/>
                <a:gd name="connsiteY3" fmla="*/ 850470 h 850470"/>
                <a:gd name="connsiteX4" fmla="*/ 0 w 1214958"/>
                <a:gd name="connsiteY4" fmla="*/ 850470 h 850470"/>
                <a:gd name="connsiteX5" fmla="*/ 425235 w 1214958"/>
                <a:gd name="connsiteY5" fmla="*/ 425235 h 850470"/>
                <a:gd name="connsiteX6" fmla="*/ 0 w 1214958"/>
                <a:gd name="connsiteY6" fmla="*/ 0 h 8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958" h="850470">
                  <a:moveTo>
                    <a:pt x="1214957" y="0"/>
                  </a:moveTo>
                  <a:lnTo>
                    <a:pt x="1214957" y="552806"/>
                  </a:lnTo>
                  <a:lnTo>
                    <a:pt x="607479" y="850470"/>
                  </a:lnTo>
                  <a:lnTo>
                    <a:pt x="1" y="552806"/>
                  </a:lnTo>
                  <a:lnTo>
                    <a:pt x="1" y="0"/>
                  </a:lnTo>
                  <a:lnTo>
                    <a:pt x="607479" y="297664"/>
                  </a:lnTo>
                  <a:lnTo>
                    <a:pt x="1214957" y="0"/>
                  </a:lnTo>
                  <a:close/>
                </a:path>
              </a:pathLst>
            </a:custGeom>
          </p:spPr>
          <p:style>
            <a:lnRef idx="1">
              <a:schemeClr val="accent6">
                <a:alpha val="90000"/>
                <a:hueOff val="0"/>
                <a:satOff val="0"/>
                <a:lumOff val="0"/>
                <a:alphaOff val="-13333"/>
              </a:schemeClr>
            </a:lnRef>
            <a:fillRef idx="3">
              <a:schemeClr val="accent6">
                <a:alpha val="90000"/>
                <a:hueOff val="0"/>
                <a:satOff val="0"/>
                <a:lumOff val="0"/>
                <a:alphaOff val="-13333"/>
              </a:schemeClr>
            </a:fillRef>
            <a:effectRef idx="3">
              <a:schemeClr val="accent6">
                <a:alpha val="90000"/>
                <a:hueOff val="0"/>
                <a:satOff val="0"/>
                <a:lumOff val="0"/>
                <a:alphaOff val="-13333"/>
              </a:schemeClr>
            </a:effectRef>
            <a:fontRef idx="minor">
              <a:schemeClr val="lt1"/>
            </a:fontRef>
          </p:style>
          <p:txBody>
            <a:bodyPr spcFirstLastPara="0" vert="horz" wrap="square" lIns="15240" tIns="440475" rIns="15240" bIns="440475" numCol="1" spcCol="1270" anchor="ctr" anchorCtr="0">
              <a:noAutofit/>
            </a:bodyPr>
            <a:lstStyle/>
            <a:p>
              <a:pPr lvl="0" algn="ctr" defTabSz="1066800">
                <a:lnSpc>
                  <a:spcPct val="90000"/>
                </a:lnSpc>
                <a:spcBef>
                  <a:spcPct val="0"/>
                </a:spcBef>
                <a:spcAft>
                  <a:spcPct val="35000"/>
                </a:spcAft>
              </a:pPr>
              <a:r>
                <a:rPr lang="en-US" sz="2400" b="1" kern="1200">
                  <a:effectLst>
                    <a:outerShdw blurRad="38100" dist="38100" dir="2700000" algn="tl">
                      <a:srgbClr val="000000">
                        <a:alpha val="43137"/>
                      </a:srgbClr>
                    </a:outerShdw>
                  </a:effectLst>
                </a:rPr>
                <a:t>02</a:t>
              </a:r>
            </a:p>
          </p:txBody>
        </p:sp>
        <p:sp>
          <p:nvSpPr>
            <p:cNvPr id="21" name="Freeform 20"/>
            <p:cNvSpPr/>
            <p:nvPr/>
          </p:nvSpPr>
          <p:spPr>
            <a:xfrm>
              <a:off x="1002870" y="3506872"/>
              <a:ext cx="8002040" cy="789722"/>
            </a:xfrm>
            <a:custGeom>
              <a:avLst/>
              <a:gdLst>
                <a:gd name="connsiteX0" fmla="*/ 131623 w 789722"/>
                <a:gd name="connsiteY0" fmla="*/ 0 h 8002040"/>
                <a:gd name="connsiteX1" fmla="*/ 658099 w 789722"/>
                <a:gd name="connsiteY1" fmla="*/ 0 h 8002040"/>
                <a:gd name="connsiteX2" fmla="*/ 789722 w 789722"/>
                <a:gd name="connsiteY2" fmla="*/ 131623 h 8002040"/>
                <a:gd name="connsiteX3" fmla="*/ 789722 w 789722"/>
                <a:gd name="connsiteY3" fmla="*/ 8002040 h 8002040"/>
                <a:gd name="connsiteX4" fmla="*/ 789722 w 789722"/>
                <a:gd name="connsiteY4" fmla="*/ 8002040 h 8002040"/>
                <a:gd name="connsiteX5" fmla="*/ 0 w 789722"/>
                <a:gd name="connsiteY5" fmla="*/ 8002040 h 8002040"/>
                <a:gd name="connsiteX6" fmla="*/ 0 w 789722"/>
                <a:gd name="connsiteY6" fmla="*/ 8002040 h 8002040"/>
                <a:gd name="connsiteX7" fmla="*/ 0 w 789722"/>
                <a:gd name="connsiteY7" fmla="*/ 131623 h 8002040"/>
                <a:gd name="connsiteX8" fmla="*/ 131623 w 789722"/>
                <a:gd name="connsiteY8" fmla="*/ 0 h 800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722" h="8002040">
                  <a:moveTo>
                    <a:pt x="789722" y="1333700"/>
                  </a:moveTo>
                  <a:lnTo>
                    <a:pt x="789722" y="6668340"/>
                  </a:lnTo>
                  <a:cubicBezTo>
                    <a:pt x="789722" y="7404918"/>
                    <a:pt x="783906" y="8002040"/>
                    <a:pt x="776732" y="8002040"/>
                  </a:cubicBezTo>
                  <a:lnTo>
                    <a:pt x="0" y="8002040"/>
                  </a:lnTo>
                  <a:lnTo>
                    <a:pt x="0" y="8002040"/>
                  </a:lnTo>
                  <a:lnTo>
                    <a:pt x="0" y="0"/>
                  </a:lnTo>
                  <a:lnTo>
                    <a:pt x="0" y="0"/>
                  </a:lnTo>
                  <a:lnTo>
                    <a:pt x="776732" y="0"/>
                  </a:lnTo>
                  <a:cubicBezTo>
                    <a:pt x="783906" y="0"/>
                    <a:pt x="789722" y="597122"/>
                    <a:pt x="789722" y="1333700"/>
                  </a:cubicBezTo>
                  <a:close/>
                </a:path>
              </a:pathLst>
            </a:custGeom>
          </p:spPr>
          <p:style>
            <a:lnRef idx="1">
              <a:schemeClr val="accent6">
                <a:alpha val="90000"/>
                <a:hueOff val="0"/>
                <a:satOff val="0"/>
                <a:lumOff val="0"/>
                <a:alphaOff val="-13333"/>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81" tIns="48075" rIns="48075" bIns="48077" numCol="1" spcCol="1270" anchor="ctr" anchorCtr="0">
              <a:noAutofit/>
            </a:bodyPr>
            <a:lstStyle/>
            <a:p>
              <a:pPr marL="0" lvl="1" algn="just" defTabSz="666750">
                <a:lnSpc>
                  <a:spcPct val="90000"/>
                </a:lnSpc>
                <a:spcBef>
                  <a:spcPct val="0"/>
                </a:spcBef>
                <a:spcAft>
                  <a:spcPct val="15000"/>
                </a:spcAft>
              </a:pPr>
              <a:r>
                <a:rPr lang="en-US" smtClean="0"/>
                <a:t>Để thực hiện chính sách này, t</a:t>
              </a:r>
              <a:r>
                <a:rPr lang="en-US" kern="1200" smtClean="0"/>
                <a:t>oàn </a:t>
              </a:r>
              <a:r>
                <a:rPr lang="en-US" kern="1200"/>
                <a:t>trường xây dựng, duy trì và cải </a:t>
              </a:r>
              <a:r>
                <a:rPr lang="en-US" kern="1200" smtClean="0"/>
                <a:t>tiến </a:t>
              </a:r>
              <a:r>
                <a:rPr lang="en-US" kern="1200"/>
                <a:t>liên tục </a:t>
              </a:r>
              <a:r>
                <a:rPr lang="en-US" kern="1200" smtClean="0"/>
                <a:t>hệ </a:t>
              </a:r>
              <a:r>
                <a:rPr lang="en-US" kern="1200"/>
                <a:t>thống quản lý chất lượng.</a:t>
              </a:r>
            </a:p>
          </p:txBody>
        </p:sp>
        <p:sp>
          <p:nvSpPr>
            <p:cNvPr id="22" name="Freeform 21"/>
            <p:cNvSpPr/>
            <p:nvPr/>
          </p:nvSpPr>
          <p:spPr>
            <a:xfrm>
              <a:off x="152401" y="4574569"/>
              <a:ext cx="850470" cy="1214958"/>
            </a:xfrm>
            <a:custGeom>
              <a:avLst/>
              <a:gdLst>
                <a:gd name="connsiteX0" fmla="*/ 0 w 1214958"/>
                <a:gd name="connsiteY0" fmla="*/ 0 h 850470"/>
                <a:gd name="connsiteX1" fmla="*/ 789723 w 1214958"/>
                <a:gd name="connsiteY1" fmla="*/ 0 h 850470"/>
                <a:gd name="connsiteX2" fmla="*/ 1214958 w 1214958"/>
                <a:gd name="connsiteY2" fmla="*/ 425235 h 850470"/>
                <a:gd name="connsiteX3" fmla="*/ 789723 w 1214958"/>
                <a:gd name="connsiteY3" fmla="*/ 850470 h 850470"/>
                <a:gd name="connsiteX4" fmla="*/ 0 w 1214958"/>
                <a:gd name="connsiteY4" fmla="*/ 850470 h 850470"/>
                <a:gd name="connsiteX5" fmla="*/ 425235 w 1214958"/>
                <a:gd name="connsiteY5" fmla="*/ 425235 h 850470"/>
                <a:gd name="connsiteX6" fmla="*/ 0 w 1214958"/>
                <a:gd name="connsiteY6" fmla="*/ 0 h 8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958" h="850470">
                  <a:moveTo>
                    <a:pt x="1214957" y="0"/>
                  </a:moveTo>
                  <a:lnTo>
                    <a:pt x="1214957" y="552806"/>
                  </a:lnTo>
                  <a:lnTo>
                    <a:pt x="607479" y="850470"/>
                  </a:lnTo>
                  <a:lnTo>
                    <a:pt x="1" y="552806"/>
                  </a:lnTo>
                  <a:lnTo>
                    <a:pt x="1" y="0"/>
                  </a:lnTo>
                  <a:lnTo>
                    <a:pt x="607479" y="297664"/>
                  </a:lnTo>
                  <a:lnTo>
                    <a:pt x="1214957" y="0"/>
                  </a:lnTo>
                  <a:close/>
                </a:path>
              </a:pathLst>
            </a:custGeom>
          </p:spPr>
          <p:style>
            <a:lnRef idx="1">
              <a:schemeClr val="accent6">
                <a:alpha val="90000"/>
                <a:hueOff val="0"/>
                <a:satOff val="0"/>
                <a:lumOff val="0"/>
                <a:alphaOff val="-26667"/>
              </a:schemeClr>
            </a:lnRef>
            <a:fillRef idx="3">
              <a:schemeClr val="accent6">
                <a:alpha val="90000"/>
                <a:hueOff val="0"/>
                <a:satOff val="0"/>
                <a:lumOff val="0"/>
                <a:alphaOff val="-26667"/>
              </a:schemeClr>
            </a:fillRef>
            <a:effectRef idx="3">
              <a:schemeClr val="accent6">
                <a:alpha val="90000"/>
                <a:hueOff val="0"/>
                <a:satOff val="0"/>
                <a:lumOff val="0"/>
                <a:alphaOff val="-26667"/>
              </a:schemeClr>
            </a:effectRef>
            <a:fontRef idx="minor">
              <a:schemeClr val="lt1"/>
            </a:fontRef>
          </p:style>
          <p:txBody>
            <a:bodyPr spcFirstLastPara="0" vert="horz" wrap="square" lIns="15240" tIns="440475" rIns="15240" bIns="440475" numCol="1" spcCol="1270" anchor="ctr" anchorCtr="0">
              <a:noAutofit/>
            </a:bodyPr>
            <a:lstStyle/>
            <a:p>
              <a:pPr lvl="0" algn="ctr" defTabSz="1066800">
                <a:lnSpc>
                  <a:spcPct val="90000"/>
                </a:lnSpc>
                <a:spcBef>
                  <a:spcPct val="0"/>
                </a:spcBef>
                <a:spcAft>
                  <a:spcPct val="35000"/>
                </a:spcAft>
              </a:pPr>
              <a:r>
                <a:rPr lang="en-US" sz="2400" b="1" kern="1200">
                  <a:effectLst>
                    <a:outerShdw blurRad="38100" dist="38100" dir="2700000" algn="tl">
                      <a:srgbClr val="000000">
                        <a:alpha val="43137"/>
                      </a:srgbClr>
                    </a:outerShdw>
                  </a:effectLst>
                </a:rPr>
                <a:t>03</a:t>
              </a:r>
            </a:p>
          </p:txBody>
        </p:sp>
        <p:sp>
          <p:nvSpPr>
            <p:cNvPr id="23" name="Freeform 22"/>
            <p:cNvSpPr/>
            <p:nvPr/>
          </p:nvSpPr>
          <p:spPr>
            <a:xfrm>
              <a:off x="1002870" y="4574571"/>
              <a:ext cx="8002040" cy="789722"/>
            </a:xfrm>
            <a:custGeom>
              <a:avLst/>
              <a:gdLst>
                <a:gd name="connsiteX0" fmla="*/ 131623 w 789722"/>
                <a:gd name="connsiteY0" fmla="*/ 0 h 8002040"/>
                <a:gd name="connsiteX1" fmla="*/ 658099 w 789722"/>
                <a:gd name="connsiteY1" fmla="*/ 0 h 8002040"/>
                <a:gd name="connsiteX2" fmla="*/ 789722 w 789722"/>
                <a:gd name="connsiteY2" fmla="*/ 131623 h 8002040"/>
                <a:gd name="connsiteX3" fmla="*/ 789722 w 789722"/>
                <a:gd name="connsiteY3" fmla="*/ 8002040 h 8002040"/>
                <a:gd name="connsiteX4" fmla="*/ 789722 w 789722"/>
                <a:gd name="connsiteY4" fmla="*/ 8002040 h 8002040"/>
                <a:gd name="connsiteX5" fmla="*/ 0 w 789722"/>
                <a:gd name="connsiteY5" fmla="*/ 8002040 h 8002040"/>
                <a:gd name="connsiteX6" fmla="*/ 0 w 789722"/>
                <a:gd name="connsiteY6" fmla="*/ 8002040 h 8002040"/>
                <a:gd name="connsiteX7" fmla="*/ 0 w 789722"/>
                <a:gd name="connsiteY7" fmla="*/ 131623 h 8002040"/>
                <a:gd name="connsiteX8" fmla="*/ 131623 w 789722"/>
                <a:gd name="connsiteY8" fmla="*/ 0 h 800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722" h="8002040">
                  <a:moveTo>
                    <a:pt x="789722" y="1333700"/>
                  </a:moveTo>
                  <a:lnTo>
                    <a:pt x="789722" y="6668340"/>
                  </a:lnTo>
                  <a:cubicBezTo>
                    <a:pt x="789722" y="7404918"/>
                    <a:pt x="783906" y="8002040"/>
                    <a:pt x="776732" y="8002040"/>
                  </a:cubicBezTo>
                  <a:lnTo>
                    <a:pt x="0" y="8002040"/>
                  </a:lnTo>
                  <a:lnTo>
                    <a:pt x="0" y="8002040"/>
                  </a:lnTo>
                  <a:lnTo>
                    <a:pt x="0" y="0"/>
                  </a:lnTo>
                  <a:lnTo>
                    <a:pt x="0" y="0"/>
                  </a:lnTo>
                  <a:lnTo>
                    <a:pt x="776732" y="0"/>
                  </a:lnTo>
                  <a:cubicBezTo>
                    <a:pt x="783906" y="0"/>
                    <a:pt x="789722" y="597122"/>
                    <a:pt x="789722" y="1333700"/>
                  </a:cubicBezTo>
                  <a:close/>
                </a:path>
              </a:pathLst>
            </a:custGeom>
          </p:spPr>
          <p:style>
            <a:lnRef idx="1">
              <a:schemeClr val="accent6">
                <a:alpha val="90000"/>
                <a:hueOff val="0"/>
                <a:satOff val="0"/>
                <a:lumOff val="0"/>
                <a:alphaOff val="-26667"/>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81" tIns="48075" rIns="48075" bIns="48077" numCol="1" spcCol="1270" anchor="ctr" anchorCtr="0">
              <a:noAutofit/>
            </a:bodyPr>
            <a:lstStyle/>
            <a:p>
              <a:pPr marL="0" lvl="1" algn="just" defTabSz="666750">
                <a:lnSpc>
                  <a:spcPct val="90000"/>
                </a:lnSpc>
                <a:spcBef>
                  <a:spcPct val="0"/>
                </a:spcBef>
                <a:spcAft>
                  <a:spcPct val="15000"/>
                </a:spcAft>
              </a:pPr>
              <a:r>
                <a:rPr lang="en-US" kern="1200" smtClean="0"/>
                <a:t>Trường thiết </a:t>
              </a:r>
              <a:r>
                <a:rPr lang="en-US" kern="1200"/>
                <a:t>lập mục tiêu chất lượng hàng năm và xác định chương trình hành động để </a:t>
              </a:r>
              <a:r>
                <a:rPr lang="en-US" kern="1200" smtClean="0"/>
                <a:t>nâng cao chất lượng đào tạo và hội nhập quốc tế.</a:t>
              </a:r>
              <a:endParaRPr lang="en-US" kern="1200"/>
            </a:p>
          </p:txBody>
        </p:sp>
        <p:sp>
          <p:nvSpPr>
            <p:cNvPr id="24" name="Freeform 23"/>
            <p:cNvSpPr/>
            <p:nvPr/>
          </p:nvSpPr>
          <p:spPr>
            <a:xfrm>
              <a:off x="152401" y="5642268"/>
              <a:ext cx="850470" cy="1214958"/>
            </a:xfrm>
            <a:custGeom>
              <a:avLst/>
              <a:gdLst>
                <a:gd name="connsiteX0" fmla="*/ 0 w 1214958"/>
                <a:gd name="connsiteY0" fmla="*/ 0 h 850470"/>
                <a:gd name="connsiteX1" fmla="*/ 789723 w 1214958"/>
                <a:gd name="connsiteY1" fmla="*/ 0 h 850470"/>
                <a:gd name="connsiteX2" fmla="*/ 1214958 w 1214958"/>
                <a:gd name="connsiteY2" fmla="*/ 425235 h 850470"/>
                <a:gd name="connsiteX3" fmla="*/ 789723 w 1214958"/>
                <a:gd name="connsiteY3" fmla="*/ 850470 h 850470"/>
                <a:gd name="connsiteX4" fmla="*/ 0 w 1214958"/>
                <a:gd name="connsiteY4" fmla="*/ 850470 h 850470"/>
                <a:gd name="connsiteX5" fmla="*/ 425235 w 1214958"/>
                <a:gd name="connsiteY5" fmla="*/ 425235 h 850470"/>
                <a:gd name="connsiteX6" fmla="*/ 0 w 1214958"/>
                <a:gd name="connsiteY6" fmla="*/ 0 h 85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958" h="850470">
                  <a:moveTo>
                    <a:pt x="1214957" y="0"/>
                  </a:moveTo>
                  <a:lnTo>
                    <a:pt x="1214957" y="552806"/>
                  </a:lnTo>
                  <a:lnTo>
                    <a:pt x="607479" y="850470"/>
                  </a:lnTo>
                  <a:lnTo>
                    <a:pt x="1" y="552806"/>
                  </a:lnTo>
                  <a:lnTo>
                    <a:pt x="1" y="0"/>
                  </a:lnTo>
                  <a:lnTo>
                    <a:pt x="607479" y="297664"/>
                  </a:lnTo>
                  <a:lnTo>
                    <a:pt x="1214957" y="0"/>
                  </a:lnTo>
                  <a:close/>
                </a:path>
              </a:pathLst>
            </a:custGeom>
          </p:spPr>
          <p:style>
            <a:lnRef idx="1">
              <a:schemeClr val="accent6">
                <a:alpha val="90000"/>
                <a:hueOff val="0"/>
                <a:satOff val="0"/>
                <a:lumOff val="0"/>
                <a:alphaOff val="-40000"/>
              </a:schemeClr>
            </a:lnRef>
            <a:fillRef idx="3">
              <a:schemeClr val="accent6">
                <a:alpha val="90000"/>
                <a:hueOff val="0"/>
                <a:satOff val="0"/>
                <a:lumOff val="0"/>
                <a:alphaOff val="-40000"/>
              </a:schemeClr>
            </a:fillRef>
            <a:effectRef idx="3">
              <a:schemeClr val="accent6">
                <a:alpha val="90000"/>
                <a:hueOff val="0"/>
                <a:satOff val="0"/>
                <a:lumOff val="0"/>
                <a:alphaOff val="-40000"/>
              </a:schemeClr>
            </a:effectRef>
            <a:fontRef idx="minor">
              <a:schemeClr val="lt1"/>
            </a:fontRef>
          </p:style>
          <p:txBody>
            <a:bodyPr spcFirstLastPara="0" vert="horz" wrap="square" lIns="15240" tIns="440475" rIns="15240" bIns="440475" numCol="1" spcCol="1270" anchor="ctr" anchorCtr="0">
              <a:noAutofit/>
            </a:bodyPr>
            <a:lstStyle/>
            <a:p>
              <a:pPr lvl="0" algn="ctr" defTabSz="1066800">
                <a:lnSpc>
                  <a:spcPct val="90000"/>
                </a:lnSpc>
                <a:spcBef>
                  <a:spcPct val="0"/>
                </a:spcBef>
                <a:spcAft>
                  <a:spcPct val="35000"/>
                </a:spcAft>
              </a:pPr>
              <a:r>
                <a:rPr lang="en-US" sz="2400" b="1" kern="1200">
                  <a:effectLst>
                    <a:outerShdw blurRad="38100" dist="38100" dir="2700000" algn="tl">
                      <a:srgbClr val="000000">
                        <a:alpha val="43137"/>
                      </a:srgbClr>
                    </a:outerShdw>
                  </a:effectLst>
                </a:rPr>
                <a:t>04</a:t>
              </a:r>
            </a:p>
          </p:txBody>
        </p:sp>
        <p:sp>
          <p:nvSpPr>
            <p:cNvPr id="25" name="Freeform 24"/>
            <p:cNvSpPr/>
            <p:nvPr/>
          </p:nvSpPr>
          <p:spPr>
            <a:xfrm>
              <a:off x="1002870" y="5642270"/>
              <a:ext cx="8002040" cy="833956"/>
            </a:xfrm>
            <a:custGeom>
              <a:avLst/>
              <a:gdLst>
                <a:gd name="connsiteX0" fmla="*/ 131623 w 789722"/>
                <a:gd name="connsiteY0" fmla="*/ 0 h 8002040"/>
                <a:gd name="connsiteX1" fmla="*/ 658099 w 789722"/>
                <a:gd name="connsiteY1" fmla="*/ 0 h 8002040"/>
                <a:gd name="connsiteX2" fmla="*/ 789722 w 789722"/>
                <a:gd name="connsiteY2" fmla="*/ 131623 h 8002040"/>
                <a:gd name="connsiteX3" fmla="*/ 789722 w 789722"/>
                <a:gd name="connsiteY3" fmla="*/ 8002040 h 8002040"/>
                <a:gd name="connsiteX4" fmla="*/ 789722 w 789722"/>
                <a:gd name="connsiteY4" fmla="*/ 8002040 h 8002040"/>
                <a:gd name="connsiteX5" fmla="*/ 0 w 789722"/>
                <a:gd name="connsiteY5" fmla="*/ 8002040 h 8002040"/>
                <a:gd name="connsiteX6" fmla="*/ 0 w 789722"/>
                <a:gd name="connsiteY6" fmla="*/ 8002040 h 8002040"/>
                <a:gd name="connsiteX7" fmla="*/ 0 w 789722"/>
                <a:gd name="connsiteY7" fmla="*/ 131623 h 8002040"/>
                <a:gd name="connsiteX8" fmla="*/ 131623 w 789722"/>
                <a:gd name="connsiteY8" fmla="*/ 0 h 800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722" h="8002040">
                  <a:moveTo>
                    <a:pt x="789722" y="1333700"/>
                  </a:moveTo>
                  <a:lnTo>
                    <a:pt x="789722" y="6668340"/>
                  </a:lnTo>
                  <a:cubicBezTo>
                    <a:pt x="789722" y="7404918"/>
                    <a:pt x="783906" y="8002040"/>
                    <a:pt x="776732" y="8002040"/>
                  </a:cubicBezTo>
                  <a:lnTo>
                    <a:pt x="0" y="8002040"/>
                  </a:lnTo>
                  <a:lnTo>
                    <a:pt x="0" y="8002040"/>
                  </a:lnTo>
                  <a:lnTo>
                    <a:pt x="0" y="0"/>
                  </a:lnTo>
                  <a:lnTo>
                    <a:pt x="0" y="0"/>
                  </a:lnTo>
                  <a:lnTo>
                    <a:pt x="776732" y="0"/>
                  </a:lnTo>
                  <a:cubicBezTo>
                    <a:pt x="783906" y="0"/>
                    <a:pt x="789722" y="597122"/>
                    <a:pt x="789722" y="1333700"/>
                  </a:cubicBezTo>
                  <a:close/>
                </a:path>
              </a:pathLst>
            </a:custGeom>
          </p:spPr>
          <p:style>
            <a:lnRef idx="1">
              <a:schemeClr val="accent6">
                <a:alpha val="90000"/>
                <a:hueOff val="0"/>
                <a:satOff val="0"/>
                <a:lumOff val="0"/>
                <a:alphaOff val="-4000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6681" tIns="48075" rIns="48075" bIns="48077" numCol="1" spcCol="1270" anchor="ctr" anchorCtr="0">
              <a:noAutofit/>
            </a:bodyPr>
            <a:lstStyle/>
            <a:p>
              <a:pPr marL="0" lvl="1" algn="just" defTabSz="666750">
                <a:lnSpc>
                  <a:spcPct val="90000"/>
                </a:lnSpc>
                <a:spcBef>
                  <a:spcPct val="0"/>
                </a:spcBef>
                <a:spcAft>
                  <a:spcPct val="15000"/>
                </a:spcAft>
              </a:pPr>
              <a:r>
                <a:rPr lang="en-US" kern="1200"/>
                <a:t>Toàn </a:t>
              </a:r>
              <a:r>
                <a:rPr lang="en-US" kern="1200" smtClean="0"/>
                <a:t>thể cán bộ, giảng viên, nhân viên hiểu được mục </a:t>
              </a:r>
              <a:r>
                <a:rPr lang="en-US" kern="1200"/>
                <a:t>tiêu chất lượng thông qua việc huấn luyện nghiệp vụ, rèn luyện ý thức tự giác và tự chủ trong hoạt động quản lý chất lượng, bảo đảm môi trường giáo dục an toàn, lành mạnh và thân thiện.</a:t>
              </a:r>
            </a:p>
          </p:txBody>
        </p:sp>
      </p:grpSp>
    </p:spTree>
    <p:extLst>
      <p:ext uri="{BB962C8B-B14F-4D97-AF65-F5344CB8AC3E}">
        <p14:creationId xmlns:p14="http://schemas.microsoft.com/office/powerpoint/2010/main" val="3942795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123TGp_biz_diagram_v3">
  <a:themeElements>
    <a:clrScheme name="sample 3">
      <a:dk1>
        <a:srgbClr val="000000"/>
      </a:dk1>
      <a:lt1>
        <a:srgbClr val="FFFFFF"/>
      </a:lt1>
      <a:dk2>
        <a:srgbClr val="19426B"/>
      </a:dk2>
      <a:lt2>
        <a:srgbClr val="B2B2B2"/>
      </a:lt2>
      <a:accent1>
        <a:srgbClr val="32C0B9"/>
      </a:accent1>
      <a:accent2>
        <a:srgbClr val="398AC7"/>
      </a:accent2>
      <a:accent3>
        <a:srgbClr val="FFFFFF"/>
      </a:accent3>
      <a:accent4>
        <a:srgbClr val="000000"/>
      </a:accent4>
      <a:accent5>
        <a:srgbClr val="ADDCD9"/>
      </a:accent5>
      <a:accent6>
        <a:srgbClr val="337DB4"/>
      </a:accent6>
      <a:hlink>
        <a:srgbClr val="8BBC00"/>
      </a:hlink>
      <a:folHlink>
        <a:srgbClr val="6D50CA"/>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000000"/>
        </a:dk1>
        <a:lt1>
          <a:srgbClr val="FFFFFF"/>
        </a:lt1>
        <a:dk2>
          <a:srgbClr val="25095D"/>
        </a:dk2>
        <a:lt2>
          <a:srgbClr val="B2B2B2"/>
        </a:lt2>
        <a:accent1>
          <a:srgbClr val="DAAF34"/>
        </a:accent1>
        <a:accent2>
          <a:srgbClr val="6F9A3C"/>
        </a:accent2>
        <a:accent3>
          <a:srgbClr val="FFFFFF"/>
        </a:accent3>
        <a:accent4>
          <a:srgbClr val="000000"/>
        </a:accent4>
        <a:accent5>
          <a:srgbClr val="EAD4AE"/>
        </a:accent5>
        <a:accent6>
          <a:srgbClr val="648B35"/>
        </a:accent6>
        <a:hlink>
          <a:srgbClr val="8DAED9"/>
        </a:hlink>
        <a:folHlink>
          <a:srgbClr val="A8CB7D"/>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00000"/>
        </a:dk2>
        <a:lt2>
          <a:srgbClr val="B2B2B2"/>
        </a:lt2>
        <a:accent1>
          <a:srgbClr val="48BDEC"/>
        </a:accent1>
        <a:accent2>
          <a:srgbClr val="E68402"/>
        </a:accent2>
        <a:accent3>
          <a:srgbClr val="FFFFFF"/>
        </a:accent3>
        <a:accent4>
          <a:srgbClr val="000000"/>
        </a:accent4>
        <a:accent5>
          <a:srgbClr val="B1DBF4"/>
        </a:accent5>
        <a:accent6>
          <a:srgbClr val="D07702"/>
        </a:accent6>
        <a:hlink>
          <a:srgbClr val="339966"/>
        </a:hlink>
        <a:folHlink>
          <a:srgbClr val="7E88E4"/>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19426B"/>
        </a:dk2>
        <a:lt2>
          <a:srgbClr val="B2B2B2"/>
        </a:lt2>
        <a:accent1>
          <a:srgbClr val="32C0B9"/>
        </a:accent1>
        <a:accent2>
          <a:srgbClr val="398AC7"/>
        </a:accent2>
        <a:accent3>
          <a:srgbClr val="FFFFFF"/>
        </a:accent3>
        <a:accent4>
          <a:srgbClr val="000000"/>
        </a:accent4>
        <a:accent5>
          <a:srgbClr val="ADDCD9"/>
        </a:accent5>
        <a:accent6>
          <a:srgbClr val="337DB4"/>
        </a:accent6>
        <a:hlink>
          <a:srgbClr val="8BBC00"/>
        </a:hlink>
        <a:folHlink>
          <a:srgbClr val="6D50CA"/>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123TGp_biz_diagram_v3</Template>
  <TotalTime>800</TotalTime>
  <Words>2257</Words>
  <Application>Microsoft Office PowerPoint</Application>
  <PresentationFormat>On-screen Show (4:3)</PresentationFormat>
  <Paragraphs>311</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123TGp_biz_diagram_v3</vt:lpstr>
      <vt:lpstr>HỆ THỐNG  QUẢN LÝ CHẤT LƯỢNG THEO  TIÊU CHUẨN ISO 9001:2015</vt:lpstr>
      <vt:lpstr>BỐI CẢNH CỦA TRƯỜNG</vt:lpstr>
      <vt:lpstr>SƠ ĐỒ TỔ CHỨC CỦA HỆ THỐNG</vt:lpstr>
      <vt:lpstr>DANH MỤC CÁC BÊN QUAN TÂM</vt:lpstr>
      <vt:lpstr>DANH MỤC CÁC BÊN QUAN TÂM</vt:lpstr>
      <vt:lpstr>DANH MỤC CÁC BÊN QUAN TÂM</vt:lpstr>
      <vt:lpstr>DANH MỤC CÁC BÊN QUAN TÂM</vt:lpstr>
      <vt:lpstr>DANH MỤC CÁC BÊN QUAN TÂM</vt:lpstr>
      <vt:lpstr>CHÍNH SÁCH CHẤT LƯỢNG</vt:lpstr>
      <vt:lpstr>MỤC TIÊU CHẤT LƯỢNG</vt:lpstr>
      <vt:lpstr>CHỨC NĂNG</vt:lpstr>
      <vt:lpstr>NHIỆM VỤ</vt:lpstr>
      <vt:lpstr>TẦM NHÌN &amp; SỨ MẠNG</vt:lpstr>
      <vt:lpstr>SƠ ĐỒ CÁC QUÁ TRÌNH </vt:lpstr>
      <vt:lpstr>DANH SÁCH CHỦ QUÁ TRÌNH</vt:lpstr>
      <vt:lpstr>DANH SÁCH CHỦ QUÁ TRÌNH</vt:lpstr>
      <vt:lpstr>MỘT SỐ THÀNH QUẢ TIÊU BIỂU  KHOA CÔNG NGHỆ CƠ KHÍ</vt:lpstr>
      <vt:lpstr>PowerPoint Presentation</vt:lpstr>
      <vt:lpstr>PowerPoint Presentation</vt:lpstr>
      <vt:lpstr>PowerPoint Presentation</vt:lpstr>
      <vt:lpstr>CHÂN THÀNH CẢM ƠN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CHÍNH SÁCH CHẤT LƯỢNG</dc:title>
  <dc:creator>Nguyen Thien</dc:creator>
  <cp:lastModifiedBy>Lieu</cp:lastModifiedBy>
  <cp:revision>67</cp:revision>
  <dcterms:created xsi:type="dcterms:W3CDTF">2006-08-16T00:00:00Z</dcterms:created>
  <dcterms:modified xsi:type="dcterms:W3CDTF">2018-10-13T04:00:02Z</dcterms:modified>
</cp:coreProperties>
</file>